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92" r:id="rId3"/>
    <p:sldId id="259" r:id="rId4"/>
    <p:sldId id="283" r:id="rId5"/>
    <p:sldId id="284" r:id="rId6"/>
    <p:sldId id="286" r:id="rId7"/>
    <p:sldId id="327" r:id="rId8"/>
    <p:sldId id="329" r:id="rId9"/>
    <p:sldId id="260" r:id="rId10"/>
    <p:sldId id="289" r:id="rId11"/>
    <p:sldId id="316" r:id="rId12"/>
    <p:sldId id="293" r:id="rId13"/>
    <p:sldId id="294" r:id="rId14"/>
    <p:sldId id="295" r:id="rId15"/>
    <p:sldId id="296" r:id="rId16"/>
    <p:sldId id="298" r:id="rId17"/>
    <p:sldId id="299" r:id="rId18"/>
    <p:sldId id="301" r:id="rId19"/>
    <p:sldId id="302" r:id="rId20"/>
    <p:sldId id="304" r:id="rId21"/>
    <p:sldId id="325" r:id="rId22"/>
    <p:sldId id="330" r:id="rId23"/>
    <p:sldId id="333" r:id="rId24"/>
    <p:sldId id="322" r:id="rId25"/>
    <p:sldId id="337" r:id="rId26"/>
    <p:sldId id="335" r:id="rId27"/>
    <p:sldId id="334" r:id="rId28"/>
    <p:sldId id="305" r:id="rId29"/>
    <p:sldId id="318" r:id="rId30"/>
    <p:sldId id="308" r:id="rId31"/>
    <p:sldId id="309" r:id="rId32"/>
    <p:sldId id="319" r:id="rId33"/>
    <p:sldId id="320" r:id="rId34"/>
    <p:sldId id="321" r:id="rId35"/>
    <p:sldId id="336" r:id="rId36"/>
    <p:sldId id="314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800000"/>
    <a:srgbClr val="CC0099"/>
    <a:srgbClr val="9900CC"/>
    <a:srgbClr val="FF3300"/>
    <a:srgbClr val="FFCCFF"/>
    <a:srgbClr val="00FF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9353C30-0B76-4F77-930D-3870B3F92B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B5331-6830-4A7B-B56C-8A656906AEC6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89FEE-5598-40D7-B208-E834658437CE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39BE4-DD53-46D3-9A58-031581AAE13F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6753E-1C9E-4EA2-AEA0-E28E81A45240}" type="slidenum">
              <a:rPr lang="en-US"/>
              <a:pPr/>
              <a:t>21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DB644-0735-43A0-BE88-AA298F1EC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F283-7C29-4D6F-8D60-797CC4B99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8F4B0-22E0-4BF0-B674-B3F21E930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C312F8-86A1-4EC8-9DA2-91B11FDAD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16260-D6DA-4A90-A43F-1A02E5B20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B2DA8-254A-450F-86B7-55C2652FE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75DDD-F306-425E-9FA3-832DEBF38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CC319-2785-4ADD-9BC3-94137FE2A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569D1-5AA3-4FE0-BA68-A318AC74E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67A7A-9209-4DA0-9E72-D8190A9FE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4C9-C3F2-4F6E-A18B-11275B917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46445-AB77-4913-A44D-8A54124A6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fld id="{04A3CDD6-7DBF-44F8-8B5E-055C4D2277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audio" Target="tuoi_than_tien.mid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30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 nen 127c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362200" y="1905000"/>
            <a:ext cx="4257675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 Tập đọc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352800" y="35052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.VnTime" pitchFamily="34" charset="0"/>
              </a:rPr>
              <a:t>Líp</a:t>
            </a:r>
            <a:r>
              <a:rPr lang="en-US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Time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733800" y="44958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Oanh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752600" y="45720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u="sng" dirty="0" err="1">
                <a:latin typeface="Arial" charset="0"/>
              </a:rPr>
              <a:t>Giáo</a:t>
            </a:r>
            <a:r>
              <a:rPr lang="en-US" b="1" i="0" u="sng" dirty="0">
                <a:latin typeface="Arial" charset="0"/>
              </a:rPr>
              <a:t> </a:t>
            </a:r>
            <a:r>
              <a:rPr lang="en-US" b="1" i="0" u="sng" dirty="0" err="1">
                <a:latin typeface="Arial" charset="0"/>
              </a:rPr>
              <a:t>viên</a:t>
            </a:r>
            <a:r>
              <a:rPr lang="en-US" b="1" i="0" dirty="0">
                <a:latin typeface="Arial" charset="0"/>
              </a:rPr>
              <a:t>:</a:t>
            </a:r>
            <a:r>
              <a:rPr lang="en-US" i="0" dirty="0">
                <a:latin typeface="Arial" charset="0"/>
              </a:rPr>
              <a:t>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193925" y="5324475"/>
            <a:ext cx="283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438400" y="914400"/>
            <a:ext cx="55465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Trường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Tiểu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</a:t>
            </a:r>
            <a:r>
              <a:rPr lang="en-US" sz="4000" dirty="0" smtClean="0">
                <a:solidFill>
                  <a:srgbClr val="FF0000"/>
                </a:solidFill>
              </a:rPr>
              <a:t> 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0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-40000" contrast="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Thứ tư ngày 14 tháng 4 năm 2010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3375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 có tiếng hát</a:t>
            </a:r>
          </a:p>
          <a:p>
            <a:r>
              <a:rPr lang="en-US" i="0">
                <a:solidFill>
                  <a:srgbClr val="FFCC00"/>
                </a:solidFill>
              </a:rPr>
              <a:t>Trên vòm cây</a:t>
            </a:r>
          </a:p>
          <a:p>
            <a:r>
              <a:rPr lang="en-US" i="0">
                <a:solidFill>
                  <a:srgbClr val="FFCC00"/>
                </a:solidFill>
              </a:rPr>
              <a:t>Chim hót  lời mê say.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838200" y="3048000"/>
            <a:ext cx="3397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 có ngọn gió</a:t>
            </a:r>
          </a:p>
          <a:p>
            <a:r>
              <a:rPr lang="en-US" i="0">
                <a:solidFill>
                  <a:srgbClr val="FFCC00"/>
                </a:solidFill>
              </a:rPr>
              <a:t>Rung cành cây</a:t>
            </a:r>
          </a:p>
          <a:p>
            <a:r>
              <a:rPr lang="en-US" i="0">
                <a:solidFill>
                  <a:srgbClr val="FFCC00"/>
                </a:solidFill>
              </a:rPr>
              <a:t>Hoa lá  đùa lay lay.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838200" y="5057775"/>
            <a:ext cx="3770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 có bóng mát</a:t>
            </a:r>
          </a:p>
          <a:p>
            <a:r>
              <a:rPr lang="en-US" i="0">
                <a:solidFill>
                  <a:srgbClr val="FFCC00"/>
                </a:solidFill>
              </a:rPr>
              <a:t>Trong vòm cây</a:t>
            </a:r>
          </a:p>
          <a:p>
            <a:r>
              <a:rPr lang="en-US" i="0">
                <a:solidFill>
                  <a:srgbClr val="FFCC00"/>
                </a:solidFill>
              </a:rPr>
              <a:t>Quên nắng xa đường dài.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530850" y="1371600"/>
            <a:ext cx="3613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 </a:t>
            </a:r>
          </a:p>
          <a:p>
            <a:r>
              <a:rPr lang="en-US" i="0">
                <a:solidFill>
                  <a:srgbClr val="FFCC00"/>
                </a:solidFill>
              </a:rPr>
              <a:t>Người đó  có hạnh phúc</a:t>
            </a:r>
          </a:p>
          <a:p>
            <a:r>
              <a:rPr lang="en-US" i="0">
                <a:solidFill>
                  <a:srgbClr val="FFCC00"/>
                </a:solidFill>
              </a:rPr>
              <a:t>Mong chờ cây</a:t>
            </a:r>
          </a:p>
          <a:p>
            <a:r>
              <a:rPr lang="en-US" i="0">
                <a:solidFill>
                  <a:srgbClr val="FFCC00"/>
                </a:solidFill>
              </a:rPr>
              <a:t>Mau lớn lên  từng ngày.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851525" y="3952875"/>
            <a:ext cx="3105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/>
              <a:t>          </a:t>
            </a:r>
            <a:r>
              <a:rPr lang="en-US" i="0">
                <a:solidFill>
                  <a:schemeClr val="bg1"/>
                </a:solidFill>
              </a:rPr>
              <a:t>Bế Kiến Quốc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514600" y="457200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>
                <a:solidFill>
                  <a:schemeClr val="bg1"/>
                </a:solidFill>
              </a:rPr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00FFFF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133600" y="15240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2590800" y="10668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2743200" y="19812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4038600" y="15240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2667000" y="30480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2133600" y="23622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4114800" y="35052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2209800" y="35052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1828800" y="4343400"/>
            <a:ext cx="266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3048000" y="39624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971800" y="59436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2590800" y="51054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2819400" y="63388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2209800" y="54864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4191000" y="54864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8077200" y="44196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7543800" y="13716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8001000" y="38862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7696200" y="22098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7294563" y="268763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6934200" y="18288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8153400" y="4876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//</a:t>
            </a: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8953500" y="2667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//</a:t>
            </a:r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4495800" y="6338888"/>
            <a:ext cx="473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//</a:t>
            </a:r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3657600" y="4343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//</a:t>
            </a:r>
          </a:p>
        </p:txBody>
      </p:sp>
      <p:sp>
        <p:nvSpPr>
          <p:cNvPr id="60466" name="Text Box 50"/>
          <p:cNvSpPr txBox="1">
            <a:spLocks noChangeArrowheads="1"/>
          </p:cNvSpPr>
          <p:nvPr/>
        </p:nvSpPr>
        <p:spPr bwMode="auto">
          <a:xfrm>
            <a:off x="3886200" y="2362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//</a:t>
            </a:r>
          </a:p>
        </p:txBody>
      </p:sp>
      <p:sp>
        <p:nvSpPr>
          <p:cNvPr id="60467" name="Line 51"/>
          <p:cNvSpPr>
            <a:spLocks noChangeShapeType="1"/>
          </p:cNvSpPr>
          <p:nvPr/>
        </p:nvSpPr>
        <p:spPr bwMode="auto">
          <a:xfrm>
            <a:off x="7315200" y="2286000"/>
            <a:ext cx="16002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68" name="Line 52"/>
          <p:cNvSpPr>
            <a:spLocks noChangeShapeType="1"/>
          </p:cNvSpPr>
          <p:nvPr/>
        </p:nvSpPr>
        <p:spPr bwMode="auto">
          <a:xfrm>
            <a:off x="6096000" y="4419600"/>
            <a:ext cx="15240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69" name="Line 53"/>
          <p:cNvSpPr>
            <a:spLocks noChangeShapeType="1"/>
          </p:cNvSpPr>
          <p:nvPr/>
        </p:nvSpPr>
        <p:spPr bwMode="auto">
          <a:xfrm>
            <a:off x="990600" y="1524000"/>
            <a:ext cx="16764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0" name="Line 54"/>
          <p:cNvSpPr>
            <a:spLocks noChangeShapeType="1"/>
          </p:cNvSpPr>
          <p:nvPr/>
        </p:nvSpPr>
        <p:spPr bwMode="auto">
          <a:xfrm>
            <a:off x="2438400" y="1981200"/>
            <a:ext cx="16002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1" name="Line 55"/>
          <p:cNvSpPr>
            <a:spLocks noChangeShapeType="1"/>
          </p:cNvSpPr>
          <p:nvPr/>
        </p:nvSpPr>
        <p:spPr bwMode="auto">
          <a:xfrm>
            <a:off x="990600" y="3505200"/>
            <a:ext cx="16764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2" name="Line 56"/>
          <p:cNvSpPr>
            <a:spLocks noChangeShapeType="1"/>
          </p:cNvSpPr>
          <p:nvPr/>
        </p:nvSpPr>
        <p:spPr bwMode="auto">
          <a:xfrm>
            <a:off x="2514600" y="3962400"/>
            <a:ext cx="15240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3" name="Line 57"/>
          <p:cNvSpPr>
            <a:spLocks noChangeShapeType="1"/>
          </p:cNvSpPr>
          <p:nvPr/>
        </p:nvSpPr>
        <p:spPr bwMode="auto">
          <a:xfrm>
            <a:off x="990600" y="5486400"/>
            <a:ext cx="16764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4" name="Line 58"/>
          <p:cNvSpPr>
            <a:spLocks noChangeShapeType="1"/>
          </p:cNvSpPr>
          <p:nvPr/>
        </p:nvSpPr>
        <p:spPr bwMode="auto">
          <a:xfrm>
            <a:off x="2514600" y="5943600"/>
            <a:ext cx="16002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5" name="Line 59"/>
          <p:cNvSpPr>
            <a:spLocks noChangeShapeType="1"/>
          </p:cNvSpPr>
          <p:nvPr/>
        </p:nvSpPr>
        <p:spPr bwMode="auto">
          <a:xfrm>
            <a:off x="5791200" y="1828800"/>
            <a:ext cx="13716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7" name="Line 61"/>
          <p:cNvSpPr>
            <a:spLocks noChangeShapeType="1"/>
          </p:cNvSpPr>
          <p:nvPr/>
        </p:nvSpPr>
        <p:spPr bwMode="auto">
          <a:xfrm>
            <a:off x="7254875" y="2295525"/>
            <a:ext cx="16002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8" name="Line 62"/>
          <p:cNvSpPr>
            <a:spLocks noChangeShapeType="1"/>
          </p:cNvSpPr>
          <p:nvPr/>
        </p:nvSpPr>
        <p:spPr bwMode="auto">
          <a:xfrm>
            <a:off x="6035675" y="4429125"/>
            <a:ext cx="15240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79" name="Line 63"/>
          <p:cNvSpPr>
            <a:spLocks noChangeShapeType="1"/>
          </p:cNvSpPr>
          <p:nvPr/>
        </p:nvSpPr>
        <p:spPr bwMode="auto">
          <a:xfrm>
            <a:off x="930275" y="1533525"/>
            <a:ext cx="16764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80" name="Line 64"/>
          <p:cNvSpPr>
            <a:spLocks noChangeShapeType="1"/>
          </p:cNvSpPr>
          <p:nvPr/>
        </p:nvSpPr>
        <p:spPr bwMode="auto">
          <a:xfrm>
            <a:off x="2378075" y="1990725"/>
            <a:ext cx="16002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81" name="Line 65"/>
          <p:cNvSpPr>
            <a:spLocks noChangeShapeType="1"/>
          </p:cNvSpPr>
          <p:nvPr/>
        </p:nvSpPr>
        <p:spPr bwMode="auto">
          <a:xfrm>
            <a:off x="930275" y="3514725"/>
            <a:ext cx="16764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82" name="Line 66"/>
          <p:cNvSpPr>
            <a:spLocks noChangeShapeType="1"/>
          </p:cNvSpPr>
          <p:nvPr/>
        </p:nvSpPr>
        <p:spPr bwMode="auto">
          <a:xfrm>
            <a:off x="2454275" y="3971925"/>
            <a:ext cx="15240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83" name="Line 67"/>
          <p:cNvSpPr>
            <a:spLocks noChangeShapeType="1"/>
          </p:cNvSpPr>
          <p:nvPr/>
        </p:nvSpPr>
        <p:spPr bwMode="auto">
          <a:xfrm>
            <a:off x="930275" y="5495925"/>
            <a:ext cx="16764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84" name="Line 68"/>
          <p:cNvSpPr>
            <a:spLocks noChangeShapeType="1"/>
          </p:cNvSpPr>
          <p:nvPr/>
        </p:nvSpPr>
        <p:spPr bwMode="auto">
          <a:xfrm>
            <a:off x="2454275" y="5953125"/>
            <a:ext cx="16002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85" name="Line 69"/>
          <p:cNvSpPr>
            <a:spLocks noChangeShapeType="1"/>
          </p:cNvSpPr>
          <p:nvPr/>
        </p:nvSpPr>
        <p:spPr bwMode="auto">
          <a:xfrm>
            <a:off x="5730875" y="1838325"/>
            <a:ext cx="13716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/>
      <p:bldP spid="60440" grpId="0"/>
      <p:bldP spid="60441" grpId="0"/>
      <p:bldP spid="60442" grpId="0"/>
      <p:bldP spid="60443" grpId="0"/>
      <p:bldP spid="60444" grpId="0"/>
      <p:bldP spid="60445" grpId="0"/>
      <p:bldP spid="60446" grpId="0"/>
      <p:bldP spid="60447" grpId="0"/>
      <p:bldP spid="60448" grpId="0"/>
      <p:bldP spid="60449" grpId="0"/>
      <p:bldP spid="60450" grpId="0"/>
      <p:bldP spid="60451" grpId="0"/>
      <p:bldP spid="60452" grpId="0"/>
      <p:bldP spid="60453" grpId="0"/>
      <p:bldP spid="60454" grpId="0"/>
      <p:bldP spid="60455" grpId="0"/>
      <p:bldP spid="60456" grpId="0"/>
      <p:bldP spid="60458" grpId="0"/>
      <p:bldP spid="60460" grpId="0"/>
      <p:bldP spid="60461" grpId="0"/>
      <p:bldP spid="60462" grpId="0"/>
      <p:bldP spid="60463" grpId="0"/>
      <p:bldP spid="60464" grpId="0"/>
      <p:bldP spid="60465" grpId="0"/>
      <p:bldP spid="60466" grpId="0"/>
      <p:bldP spid="60477" grpId="0" animBg="1"/>
      <p:bldP spid="60478" grpId="0" animBg="1"/>
      <p:bldP spid="60479" grpId="0" animBg="1"/>
      <p:bldP spid="60480" grpId="0" animBg="1"/>
      <p:bldP spid="60481" grpId="0" animBg="1"/>
      <p:bldP spid="60482" grpId="0" animBg="1"/>
      <p:bldP spid="60483" grpId="0" animBg="1"/>
      <p:bldP spid="60484" grpId="0" animBg="1"/>
      <p:bldP spid="604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-40000" contrast="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Thứ tư ngày 14 tháng 4 năm 2010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328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tiếng hát</a:t>
            </a:r>
          </a:p>
          <a:p>
            <a:r>
              <a:rPr lang="en-US" i="0">
                <a:solidFill>
                  <a:srgbClr val="FFCC00"/>
                </a:solidFill>
              </a:rPr>
              <a:t>Trên vòm cây</a:t>
            </a:r>
          </a:p>
          <a:p>
            <a:r>
              <a:rPr lang="en-US" i="0">
                <a:solidFill>
                  <a:srgbClr val="FFCC00"/>
                </a:solidFill>
              </a:rPr>
              <a:t>Chim hót lời mê say.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838200" y="3048000"/>
            <a:ext cx="3308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ngọn gió</a:t>
            </a:r>
          </a:p>
          <a:p>
            <a:r>
              <a:rPr lang="en-US" i="0">
                <a:solidFill>
                  <a:srgbClr val="FFCC00"/>
                </a:solidFill>
              </a:rPr>
              <a:t>Rung cành cây</a:t>
            </a:r>
          </a:p>
          <a:p>
            <a:r>
              <a:rPr lang="en-US" i="0">
                <a:solidFill>
                  <a:srgbClr val="FFCC00"/>
                </a:solidFill>
              </a:rPr>
              <a:t>Hoa lá đùa lay lay.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838200" y="5057775"/>
            <a:ext cx="3770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bóng mát</a:t>
            </a:r>
          </a:p>
          <a:p>
            <a:r>
              <a:rPr lang="en-US" i="0">
                <a:solidFill>
                  <a:srgbClr val="FFCC00"/>
                </a:solidFill>
              </a:rPr>
              <a:t>Trong vòm cây</a:t>
            </a:r>
          </a:p>
          <a:p>
            <a:r>
              <a:rPr lang="en-US" i="0">
                <a:solidFill>
                  <a:srgbClr val="FFCC00"/>
                </a:solidFill>
              </a:rPr>
              <a:t>Quên nắng xa đường dài.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699125" y="1362075"/>
            <a:ext cx="3524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 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hạnh phúc</a:t>
            </a:r>
          </a:p>
          <a:p>
            <a:r>
              <a:rPr lang="en-US" i="0">
                <a:solidFill>
                  <a:srgbClr val="FFCC00"/>
                </a:solidFill>
              </a:rPr>
              <a:t>Mong chờ cây</a:t>
            </a:r>
          </a:p>
          <a:p>
            <a:r>
              <a:rPr lang="en-US" i="0">
                <a:solidFill>
                  <a:srgbClr val="FFCC00"/>
                </a:solidFill>
              </a:rPr>
              <a:t>Mau lớn lên từng ngày.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851525" y="3952875"/>
            <a:ext cx="3105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/>
              <a:t>          </a:t>
            </a:r>
            <a:r>
              <a:rPr lang="en-US" i="0">
                <a:solidFill>
                  <a:schemeClr val="bg1"/>
                </a:solidFill>
              </a:rPr>
              <a:t>Bế Kiến Quốc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2514600" y="457200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>
                <a:solidFill>
                  <a:schemeClr val="bg1"/>
                </a:solidFill>
              </a:rPr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chemeClr val="accent1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Thứ tư ngày 14 tháng 4 năm 2010</a:t>
            </a:r>
          </a:p>
        </p:txBody>
      </p:sp>
      <p:sp>
        <p:nvSpPr>
          <p:cNvPr id="64518" name="WordArt 6" descr="Trellis"/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Tìm hiểu bài </a:t>
            </a: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Hoạt động 2: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/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CC0099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r>
              <a:rPr lang="en-US">
                <a:solidFill>
                  <a:schemeClr val="tx1"/>
                </a:solidFill>
              </a:rPr>
              <a:t>( Bế Kiến Quốc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45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-18000" contrast="-12000"/>
          </a:blip>
          <a:srcRect/>
          <a:stretch>
            <a:fillRect/>
          </a:stretch>
        </p:blipFill>
        <p:spPr bwMode="auto">
          <a:xfrm>
            <a:off x="0" y="-228600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Thứ tư ngày 14 tháng 4 năm 2010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>
                <a:solidFill>
                  <a:srgbClr val="00FFFF"/>
                </a:solidFill>
              </a:rPr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FF99FF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r>
              <a:rPr lang="en-US">
                <a:solidFill>
                  <a:schemeClr val="accent1"/>
                </a:solidFill>
              </a:rPr>
              <a:t>( Bế Kiến Quốc )</a:t>
            </a: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1524000" y="1981200"/>
            <a:ext cx="6096000" cy="838200"/>
          </a:xfrm>
          <a:prstGeom prst="ribbon2">
            <a:avLst>
              <a:gd name="adj1" fmla="val 33333"/>
              <a:gd name="adj2" fmla="val 7162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Thảo luận nhóm đôi :( 2 phút)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04800" y="3810000"/>
            <a:ext cx="8229600" cy="557213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       Cây xanh mang lại những gì cho con người?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57200" y="2895600"/>
            <a:ext cx="8305800" cy="1838325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    Cây xanh mang lại cho con người:</a:t>
            </a:r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         </a:t>
            </a:r>
            <a:r>
              <a:rPr lang="nl-NL" b="1">
                <a:solidFill>
                  <a:schemeClr val="bg1"/>
                </a:solidFill>
              </a:rPr>
              <a:t>+ Tiếng hót say mê của các loài chim... </a:t>
            </a:r>
          </a:p>
          <a:p>
            <a:r>
              <a:rPr lang="nl-NL" b="1">
                <a:solidFill>
                  <a:schemeClr val="bg1"/>
                </a:solidFill>
              </a:rPr>
              <a:t>         + Ngọn gió mát làm rung cành , hoa lá </a:t>
            </a:r>
          </a:p>
          <a:p>
            <a:r>
              <a:rPr lang="nl-NL" b="1">
                <a:solidFill>
                  <a:schemeClr val="bg1"/>
                </a:solidFill>
              </a:rPr>
              <a:t>         + Bóng mát của cây làm cho người quên nắng ...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81000" y="2971800"/>
            <a:ext cx="8153400" cy="557213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        Hạnh phúc của người trồng cây là gì?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28600" y="2819400"/>
            <a:ext cx="8218488" cy="984250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       </a:t>
            </a:r>
            <a:r>
              <a:rPr lang="en-US" b="1">
                <a:solidFill>
                  <a:schemeClr val="bg1"/>
                </a:solidFill>
              </a:rPr>
              <a:t>Hạnh phúc của người trồng cây là m</a:t>
            </a:r>
            <a:r>
              <a:rPr lang="nl-NL" b="1">
                <a:solidFill>
                  <a:schemeClr val="bg1"/>
                </a:solidFill>
              </a:rPr>
              <a:t>ong chờ cây </a:t>
            </a:r>
          </a:p>
          <a:p>
            <a:r>
              <a:rPr lang="nl-NL" b="1">
                <a:solidFill>
                  <a:schemeClr val="bg1"/>
                </a:solidFill>
              </a:rPr>
              <a:t>lớn, được chứng kiến cây lớn hằng ngày.</a:t>
            </a:r>
            <a:r>
              <a:rPr lang="nl-NL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04800" y="2667000"/>
            <a:ext cx="241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99FF"/>
                </a:solidFill>
              </a:rPr>
              <a:t>Câu hỏi 1: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828800" y="2133600"/>
            <a:ext cx="241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99FF"/>
                </a:solidFill>
              </a:rPr>
              <a:t>Câu hỏi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/>
      <p:bldP spid="65545" grpId="1" animBg="1"/>
      <p:bldP spid="65546" grpId="0" animBg="1"/>
      <p:bldP spid="65546" grpId="1" animBg="1"/>
      <p:bldP spid="65547" grpId="0" animBg="1"/>
      <p:bldP spid="65547" grpId="1" animBg="1"/>
      <p:bldP spid="65548" grpId="0" animBg="1"/>
      <p:bldP spid="65548" grpId="1" animBg="1"/>
      <p:bldP spid="65550" grpId="0" animBg="1"/>
      <p:bldP spid="65551" grpId="0"/>
      <p:bldP spid="65551" grpId="1"/>
      <p:bldP spid="65553" grpId="0"/>
      <p:bldP spid="6555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4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Thứ tư ngày 14 tháng 4 năm 2010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/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FF99FF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r>
              <a:rPr lang="en-US">
                <a:solidFill>
                  <a:schemeClr val="tx1"/>
                </a:solidFill>
              </a:rPr>
              <a:t>( Bế Kiến Quốc )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1600200" y="2133600"/>
            <a:ext cx="5638800" cy="838200"/>
          </a:xfrm>
          <a:prstGeom prst="ribbon2">
            <a:avLst>
              <a:gd name="adj1" fmla="val 33333"/>
              <a:gd name="adj2" fmla="val 7162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Thảo luận nhóm 4 :( 2 phút)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889125" y="3876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33400" y="3733800"/>
            <a:ext cx="8153400" cy="98425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b="1">
                <a:solidFill>
                  <a:schemeClr val="tx1"/>
                </a:solidFill>
              </a:rPr>
              <a:t>        </a:t>
            </a:r>
            <a:r>
              <a:rPr lang="nl-NL" b="1">
                <a:solidFill>
                  <a:srgbClr val="FF66FF"/>
                </a:solidFill>
              </a:rPr>
              <a:t>N</a:t>
            </a:r>
            <a:r>
              <a:rPr lang="nl-NL" b="1">
                <a:solidFill>
                  <a:srgbClr val="FF99FF"/>
                </a:solidFill>
              </a:rPr>
              <a:t>hững từ ngữ  nào được lặp đi lặp lại trong bài thơ? Cách lặp ấy có tác dụng gì ?</a:t>
            </a:r>
            <a:endParaRPr lang="en-US" b="1">
              <a:solidFill>
                <a:srgbClr val="FF99FF"/>
              </a:solidFill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81000" y="3429000"/>
            <a:ext cx="8305800" cy="1828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b="1">
                <a:solidFill>
                  <a:schemeClr val="tx1"/>
                </a:solidFill>
              </a:rPr>
              <a:t>        </a:t>
            </a:r>
            <a:r>
              <a:rPr lang="nl-NL" b="1">
                <a:solidFill>
                  <a:srgbClr val="FF99FF"/>
                </a:solidFill>
              </a:rPr>
              <a:t>Những từ ngữ được lặp đi lặp lại trong bài thơ: </a:t>
            </a:r>
          </a:p>
          <a:p>
            <a:r>
              <a:rPr lang="nl-NL">
                <a:solidFill>
                  <a:srgbClr val="FF99FF"/>
                </a:solidFill>
              </a:rPr>
              <a:t> “</a:t>
            </a:r>
            <a:r>
              <a:rPr lang="nl-NL" b="1">
                <a:solidFill>
                  <a:srgbClr val="FF3300"/>
                </a:solidFill>
              </a:rPr>
              <a:t>Ai trồng cây</a:t>
            </a:r>
            <a:r>
              <a:rPr lang="nl-NL">
                <a:solidFill>
                  <a:srgbClr val="FF99FF"/>
                </a:solidFill>
              </a:rPr>
              <a:t>”;“</a:t>
            </a:r>
            <a:r>
              <a:rPr lang="nl-NL" b="1">
                <a:solidFill>
                  <a:srgbClr val="FF3300"/>
                </a:solidFill>
              </a:rPr>
              <a:t>Người đó có</a:t>
            </a:r>
            <a:r>
              <a:rPr lang="nl-NL">
                <a:solidFill>
                  <a:srgbClr val="FF99FF"/>
                </a:solidFill>
              </a:rPr>
              <a:t>” ; “</a:t>
            </a:r>
            <a:r>
              <a:rPr lang="nl-NL" b="1">
                <a:solidFill>
                  <a:srgbClr val="FF3300"/>
                </a:solidFill>
              </a:rPr>
              <a:t>Em trồng cây</a:t>
            </a:r>
            <a:r>
              <a:rPr lang="nl-NL">
                <a:solidFill>
                  <a:srgbClr val="FF99FF"/>
                </a:solidFill>
              </a:rPr>
              <a:t>”.</a:t>
            </a:r>
          </a:p>
          <a:p>
            <a:r>
              <a:rPr lang="nl-NL">
                <a:solidFill>
                  <a:srgbClr val="FF99FF"/>
                </a:solidFill>
              </a:rPr>
              <a:t> </a:t>
            </a:r>
            <a:r>
              <a:rPr lang="nl-NL" b="1">
                <a:solidFill>
                  <a:srgbClr val="FF99FF"/>
                </a:solidFill>
              </a:rPr>
              <a:t>Giúp người đọc dễ hiểu , dễ nhớ khuyến khích mọi người hăng hái trồng cây .</a:t>
            </a:r>
            <a:endParaRPr lang="en-US" b="1">
              <a:solidFill>
                <a:srgbClr val="FF99FF"/>
              </a:solidFill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5088" y="3657600"/>
            <a:ext cx="9078912" cy="608013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>
                <a:solidFill>
                  <a:srgbClr val="FF99FF"/>
                </a:solidFill>
              </a:rPr>
              <a:t>Qua bài thơ, tác giả muốn nói với chúng ta điều gì?</a:t>
            </a:r>
          </a:p>
        </p:txBody>
      </p:sp>
      <p:pic>
        <p:nvPicPr>
          <p:cNvPr id="66579" name="Picture 19" descr="AEWVV29CAP4VO66CAILM8YZCAIGDTWGCAGQAUZMCAIIXYEOCAYKDUN5CACM4FMICAUH6JJFCAIMXGQBCAVN57L3CAR8V9D4CAGWEDWCCAYNTQ7ICA17MRSRCABKLJWSCALJNO45CAA12WTQCAAKLIOBCA8ZNG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5105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04800" y="2590800"/>
            <a:ext cx="8382000" cy="2205038"/>
          </a:xfrm>
          <a:prstGeom prst="rect">
            <a:avLst/>
          </a:prstGeom>
          <a:noFill/>
          <a:ln w="38100" cap="rnd">
            <a:solidFill>
              <a:srgbClr val="9900CC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     </a:t>
            </a:r>
          </a:p>
          <a:p>
            <a:r>
              <a:rPr lang="nl-NL" sz="3200" b="1">
                <a:solidFill>
                  <a:schemeClr val="bg1"/>
                </a:solidFill>
              </a:rPr>
              <a:t>       </a:t>
            </a:r>
            <a:r>
              <a:rPr lang="nl-NL" sz="3600" b="1" i="0">
                <a:solidFill>
                  <a:schemeClr val="bg1"/>
                </a:solidFill>
              </a:rPr>
              <a:t>Cây xanh mang lại cho con người cái đẹp, ích lợi và hạnh phúc. Mọi người hãy hăng hái trồng cây.</a:t>
            </a:r>
            <a:endParaRPr lang="en-US" sz="3600" b="1" i="0">
              <a:solidFill>
                <a:schemeClr val="bg1"/>
              </a:solidFill>
            </a:endParaRP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457200" y="2514600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0">
                <a:solidFill>
                  <a:srgbClr val="FF3300"/>
                </a:solidFill>
              </a:rPr>
              <a:t>Nội dung: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609600" y="2971800"/>
            <a:ext cx="241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99FF"/>
                </a:solidFill>
              </a:rPr>
              <a:t>Câu hỏi 3: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69" grpId="1" animBg="1"/>
      <p:bldP spid="66571" grpId="0" animBg="1"/>
      <p:bldP spid="66571" grpId="1" animBg="1"/>
      <p:bldP spid="66572" grpId="0" animBg="1"/>
      <p:bldP spid="66572" grpId="1" animBg="1"/>
      <p:bldP spid="66573" grpId="0" animBg="1"/>
      <p:bldP spid="66573" grpId="1" animBg="1"/>
      <p:bldP spid="66580" grpId="0" animBg="1"/>
      <p:bldP spid="66583" grpId="0"/>
      <p:bldP spid="66584" grpId="0"/>
      <p:bldP spid="6658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images[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</p:spPr>
      </p:pic>
      <p:pic>
        <p:nvPicPr>
          <p:cNvPr id="67589" name="Picture 5" descr="A3RLO0QCATDKEKLCAIYNPR5CAEZ6FEYCA64OOQ6CATWR38UCAUJ53JQCATAHHZYCA0X4LESCAV6HUY0CAXWCHVSCAJLIX6ACAZX7AC7CA9NJ08OCATT2TXLCAN30WRQCAIULRWMCA9ZD4UTCADO3IDVCA0QLSX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572000" cy="3276600"/>
          </a:xfrm>
          <a:prstGeom prst="rect">
            <a:avLst/>
          </a:prstGeom>
          <a:noFill/>
        </p:spPr>
      </p:pic>
      <p:pic>
        <p:nvPicPr>
          <p:cNvPr id="67590" name="Picture 6" descr="A7W3OGSCASCOEXFCAMMI75BCA23L2LYCA4TGYPBCAIRZFC4CA3YQIXNCA4C7XU2CAEYC8TMCA4XYJCBCAWH3LGJCA5VYRH4CACEBKTSCAIS49NYCAL4DZFSCA5QXZWPCA7W08F1CAVC97XMCAD93F4KCAW2C8Q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67592" name="Picture 8" descr="A0QDTAICADGNJ4DCAQUB7BICAEWW364CA8AQX41CAJ1LDCLCA9WKINWCAQ25CB6CA7G3ATVCAXDR9CPCAGV819KCA1970QXCA48RUJNCANGALAKCASNYUK8CAT00RPQCA4THL5OCAI0ZBDACAJR3TPGCA82T9B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6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Thứ tư ngày 14 tháng 4 năm 2010</a:t>
            </a:r>
          </a:p>
        </p:txBody>
      </p:sp>
      <p:sp>
        <p:nvSpPr>
          <p:cNvPr id="69638" name="WordArt 6" descr="Trellis"/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Học thuộc lòng bài thơ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pattFill prst="trellis">
                <a:fgClr>
                  <a:srgbClr val="FF0066"/>
                </a:fgClr>
                <a:bgClr>
                  <a:srgbClr val="FF9933"/>
                </a:bgClr>
              </a:patt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Hoạt động 3: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/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CC0099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r>
              <a:rPr lang="en-US">
                <a:solidFill>
                  <a:schemeClr val="tx1"/>
                </a:solidFill>
              </a:rPr>
              <a:t>( Bế Kiến Quốc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60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-40000" contrast="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Thứ tư ngày 14 tháng 4 năm 2010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328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tiếng hát</a:t>
            </a:r>
          </a:p>
          <a:p>
            <a:r>
              <a:rPr lang="en-US" i="0">
                <a:solidFill>
                  <a:srgbClr val="FFCC00"/>
                </a:solidFill>
              </a:rPr>
              <a:t>Trên vòm cây</a:t>
            </a:r>
          </a:p>
          <a:p>
            <a:r>
              <a:rPr lang="en-US" i="0">
                <a:solidFill>
                  <a:srgbClr val="FFCC00"/>
                </a:solidFill>
              </a:rPr>
              <a:t>Chim hót lời mê say.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838200" y="3048000"/>
            <a:ext cx="3308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ngọn gió</a:t>
            </a:r>
          </a:p>
          <a:p>
            <a:r>
              <a:rPr lang="en-US" i="0">
                <a:solidFill>
                  <a:srgbClr val="FFCC00"/>
                </a:solidFill>
              </a:rPr>
              <a:t>Rung cành cây</a:t>
            </a:r>
          </a:p>
          <a:p>
            <a:r>
              <a:rPr lang="en-US" i="0">
                <a:solidFill>
                  <a:srgbClr val="FFCC00"/>
                </a:solidFill>
              </a:rPr>
              <a:t>Hoa lá đùa lay lay.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838200" y="5057775"/>
            <a:ext cx="3770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bóng mát</a:t>
            </a:r>
          </a:p>
          <a:p>
            <a:r>
              <a:rPr lang="en-US" i="0">
                <a:solidFill>
                  <a:srgbClr val="FFCC00"/>
                </a:solidFill>
              </a:rPr>
              <a:t>Trong vòm cây</a:t>
            </a:r>
          </a:p>
          <a:p>
            <a:r>
              <a:rPr lang="en-US" i="0">
                <a:solidFill>
                  <a:srgbClr val="FFCC00"/>
                </a:solidFill>
              </a:rPr>
              <a:t>Quên nắng xa đường dài.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699125" y="1362075"/>
            <a:ext cx="3524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 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hạnh phúc</a:t>
            </a:r>
          </a:p>
          <a:p>
            <a:r>
              <a:rPr lang="en-US" i="0">
                <a:solidFill>
                  <a:srgbClr val="FFCC00"/>
                </a:solidFill>
              </a:rPr>
              <a:t>Mong chờ cây</a:t>
            </a:r>
          </a:p>
          <a:p>
            <a:r>
              <a:rPr lang="en-US" i="0">
                <a:solidFill>
                  <a:srgbClr val="FFCC00"/>
                </a:solidFill>
              </a:rPr>
              <a:t>Mau lớn lên từng ngày.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851525" y="3952875"/>
            <a:ext cx="2454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/>
              <a:t>          </a:t>
            </a:r>
            <a:endParaRPr lang="en-US" i="0">
              <a:solidFill>
                <a:schemeClr val="bg1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514600" y="457200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>
                <a:solidFill>
                  <a:schemeClr val="bg1"/>
                </a:solidFill>
              </a:rPr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chemeClr val="accent1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6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-40000" contrast="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Thứ tư ngày 14 tháng 4 năm 2010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3295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</a:t>
            </a:r>
          </a:p>
          <a:p>
            <a:r>
              <a:rPr lang="en-US" i="0">
                <a:solidFill>
                  <a:srgbClr val="FFCC00"/>
                </a:solidFill>
              </a:rPr>
              <a:t>                </a:t>
            </a:r>
          </a:p>
          <a:p>
            <a:r>
              <a:rPr lang="en-US" i="0">
                <a:solidFill>
                  <a:srgbClr val="FFCC00"/>
                </a:solidFill>
              </a:rPr>
              <a:t>Trên</a:t>
            </a:r>
          </a:p>
          <a:p>
            <a:r>
              <a:rPr lang="en-US" i="0">
                <a:solidFill>
                  <a:srgbClr val="FFCC00"/>
                </a:solidFill>
              </a:rPr>
              <a:t>                                  .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838200" y="3048000"/>
            <a:ext cx="3206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</a:t>
            </a:r>
          </a:p>
          <a:p>
            <a:endParaRPr lang="en-US" i="0">
              <a:solidFill>
                <a:srgbClr val="FFCC00"/>
              </a:solidFill>
            </a:endParaRPr>
          </a:p>
          <a:p>
            <a:r>
              <a:rPr lang="en-US" i="0">
                <a:solidFill>
                  <a:srgbClr val="FFCC00"/>
                </a:solidFill>
              </a:rPr>
              <a:t>          </a:t>
            </a:r>
          </a:p>
          <a:p>
            <a:r>
              <a:rPr lang="en-US" i="0">
                <a:solidFill>
                  <a:srgbClr val="FFCC00"/>
                </a:solidFill>
              </a:rPr>
              <a:t>                                 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838200" y="5057775"/>
            <a:ext cx="954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</a:t>
            </a:r>
          </a:p>
          <a:p>
            <a:endParaRPr lang="en-US" i="0">
              <a:solidFill>
                <a:srgbClr val="FFCC00"/>
              </a:solidFill>
            </a:endParaRPr>
          </a:p>
          <a:p>
            <a:endParaRPr lang="en-US" i="0">
              <a:solidFill>
                <a:srgbClr val="FFCC00"/>
              </a:solidFill>
            </a:endParaRPr>
          </a:p>
          <a:p>
            <a:r>
              <a:rPr lang="en-US" i="0">
                <a:solidFill>
                  <a:srgbClr val="FFCC00"/>
                </a:solidFill>
              </a:rPr>
              <a:t>Quên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514600" y="457200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>
                <a:solidFill>
                  <a:schemeClr val="bg1"/>
                </a:solidFill>
              </a:rPr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chemeClr val="accent1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295400" y="1066800"/>
            <a:ext cx="1516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trồng cây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762000" y="1524000"/>
            <a:ext cx="1541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Người đó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2209800" y="2362200"/>
            <a:ext cx="165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lời mê say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2286000" y="3471863"/>
            <a:ext cx="1862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có ngọn gió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838200" y="3886200"/>
            <a:ext cx="954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Rung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828800" y="4343400"/>
            <a:ext cx="1741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đùa lay lay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2286000" y="5486400"/>
            <a:ext cx="193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có bóng mát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838200" y="5895975"/>
            <a:ext cx="105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Trong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7181850" y="1752600"/>
            <a:ext cx="2078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có hạnh phúc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5638800" y="2667000"/>
            <a:ext cx="1909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Mau lớn lên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6367463" y="4419600"/>
            <a:ext cx="187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trồng cây…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2895600" y="6338888"/>
            <a:ext cx="161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đường dài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1328738" y="5029200"/>
            <a:ext cx="1516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trồng cây</a:t>
            </a:r>
          </a:p>
        </p:txBody>
      </p:sp>
      <p:sp>
        <p:nvSpPr>
          <p:cNvPr id="74797" name="Text Box 45"/>
          <p:cNvSpPr txBox="1">
            <a:spLocks noChangeArrowheads="1"/>
          </p:cNvSpPr>
          <p:nvPr/>
        </p:nvSpPr>
        <p:spPr bwMode="auto">
          <a:xfrm>
            <a:off x="7445375" y="2667000"/>
            <a:ext cx="1698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từng ngày.</a:t>
            </a:r>
          </a:p>
        </p:txBody>
      </p:sp>
      <p:sp>
        <p:nvSpPr>
          <p:cNvPr id="74798" name="Text Box 46"/>
          <p:cNvSpPr txBox="1">
            <a:spLocks noChangeArrowheads="1"/>
          </p:cNvSpPr>
          <p:nvPr/>
        </p:nvSpPr>
        <p:spPr bwMode="auto">
          <a:xfrm>
            <a:off x="2209800" y="1524000"/>
            <a:ext cx="1839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có tiếng hát</a:t>
            </a:r>
          </a:p>
        </p:txBody>
      </p:sp>
      <p:sp>
        <p:nvSpPr>
          <p:cNvPr id="74799" name="Text Box 47"/>
          <p:cNvSpPr txBox="1">
            <a:spLocks noChangeArrowheads="1"/>
          </p:cNvSpPr>
          <p:nvPr/>
        </p:nvSpPr>
        <p:spPr bwMode="auto">
          <a:xfrm>
            <a:off x="1752600" y="3886200"/>
            <a:ext cx="1435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cành cây</a:t>
            </a:r>
          </a:p>
        </p:txBody>
      </p:sp>
      <p:sp>
        <p:nvSpPr>
          <p:cNvPr id="74800" name="Text Box 48"/>
          <p:cNvSpPr txBox="1">
            <a:spLocks noChangeArrowheads="1"/>
          </p:cNvSpPr>
          <p:nvPr/>
        </p:nvSpPr>
        <p:spPr bwMode="auto">
          <a:xfrm>
            <a:off x="1752600" y="5911850"/>
            <a:ext cx="182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vòm cây</a:t>
            </a:r>
          </a:p>
          <a:p>
            <a:endParaRPr lang="en-US"/>
          </a:p>
        </p:txBody>
      </p:sp>
      <p:sp>
        <p:nvSpPr>
          <p:cNvPr id="74801" name="Text Box 49"/>
          <p:cNvSpPr txBox="1">
            <a:spLocks noChangeArrowheads="1"/>
          </p:cNvSpPr>
          <p:nvPr/>
        </p:nvSpPr>
        <p:spPr bwMode="auto">
          <a:xfrm>
            <a:off x="6276975" y="3962400"/>
            <a:ext cx="187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trồng cây…</a:t>
            </a:r>
          </a:p>
        </p:txBody>
      </p:sp>
      <p:sp>
        <p:nvSpPr>
          <p:cNvPr id="74802" name="Text Box 50"/>
          <p:cNvSpPr txBox="1">
            <a:spLocks noChangeArrowheads="1"/>
          </p:cNvSpPr>
          <p:nvPr/>
        </p:nvSpPr>
        <p:spPr bwMode="auto">
          <a:xfrm>
            <a:off x="6348413" y="4800600"/>
            <a:ext cx="2033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trồng cây…</a:t>
            </a:r>
          </a:p>
        </p:txBody>
      </p:sp>
      <p:sp>
        <p:nvSpPr>
          <p:cNvPr id="74803" name="Text Box 51"/>
          <p:cNvSpPr txBox="1">
            <a:spLocks noChangeArrowheads="1"/>
          </p:cNvSpPr>
          <p:nvPr/>
        </p:nvSpPr>
        <p:spPr bwMode="auto">
          <a:xfrm>
            <a:off x="1295400" y="3048000"/>
            <a:ext cx="1516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trồng cây</a:t>
            </a:r>
          </a:p>
        </p:txBody>
      </p:sp>
      <p:sp>
        <p:nvSpPr>
          <p:cNvPr id="74804" name="Text Box 52"/>
          <p:cNvSpPr txBox="1">
            <a:spLocks noChangeArrowheads="1"/>
          </p:cNvSpPr>
          <p:nvPr/>
        </p:nvSpPr>
        <p:spPr bwMode="auto">
          <a:xfrm>
            <a:off x="6629400" y="2209800"/>
            <a:ext cx="1287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chờ cây</a:t>
            </a:r>
          </a:p>
        </p:txBody>
      </p:sp>
      <p:sp>
        <p:nvSpPr>
          <p:cNvPr id="74805" name="Text Box 53"/>
          <p:cNvSpPr txBox="1">
            <a:spLocks noChangeArrowheads="1"/>
          </p:cNvSpPr>
          <p:nvPr/>
        </p:nvSpPr>
        <p:spPr bwMode="auto">
          <a:xfrm>
            <a:off x="1524000" y="1905000"/>
            <a:ext cx="139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vòm cây</a:t>
            </a:r>
          </a:p>
        </p:txBody>
      </p:sp>
      <p:sp>
        <p:nvSpPr>
          <p:cNvPr id="74806" name="Text Box 54"/>
          <p:cNvSpPr txBox="1">
            <a:spLocks noChangeArrowheads="1"/>
          </p:cNvSpPr>
          <p:nvPr/>
        </p:nvSpPr>
        <p:spPr bwMode="auto">
          <a:xfrm>
            <a:off x="6138863" y="1371600"/>
            <a:ext cx="1516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trồng cây</a:t>
            </a:r>
          </a:p>
        </p:txBody>
      </p:sp>
      <p:sp>
        <p:nvSpPr>
          <p:cNvPr id="74807" name="Text Box 55"/>
          <p:cNvSpPr txBox="1">
            <a:spLocks noChangeArrowheads="1"/>
          </p:cNvSpPr>
          <p:nvPr/>
        </p:nvSpPr>
        <p:spPr bwMode="auto">
          <a:xfrm>
            <a:off x="762000" y="2362200"/>
            <a:ext cx="1516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Chim hót</a:t>
            </a:r>
          </a:p>
        </p:txBody>
      </p:sp>
      <p:sp>
        <p:nvSpPr>
          <p:cNvPr id="74810" name="Text Box 58"/>
          <p:cNvSpPr txBox="1">
            <a:spLocks noChangeArrowheads="1"/>
          </p:cNvSpPr>
          <p:nvPr/>
        </p:nvSpPr>
        <p:spPr bwMode="auto">
          <a:xfrm>
            <a:off x="838200" y="3476625"/>
            <a:ext cx="1541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Người đó</a:t>
            </a:r>
          </a:p>
        </p:txBody>
      </p:sp>
      <p:sp>
        <p:nvSpPr>
          <p:cNvPr id="74811" name="Text Box 59"/>
          <p:cNvSpPr txBox="1">
            <a:spLocks noChangeArrowheads="1"/>
          </p:cNvSpPr>
          <p:nvPr/>
        </p:nvSpPr>
        <p:spPr bwMode="auto">
          <a:xfrm>
            <a:off x="838200" y="4343400"/>
            <a:ext cx="112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Hoa lá</a:t>
            </a:r>
          </a:p>
        </p:txBody>
      </p:sp>
      <p:sp>
        <p:nvSpPr>
          <p:cNvPr id="74813" name="Text Box 61"/>
          <p:cNvSpPr txBox="1">
            <a:spLocks noChangeArrowheads="1"/>
          </p:cNvSpPr>
          <p:nvPr/>
        </p:nvSpPr>
        <p:spPr bwMode="auto">
          <a:xfrm>
            <a:off x="1724025" y="6338888"/>
            <a:ext cx="1298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nắng xa</a:t>
            </a:r>
          </a:p>
        </p:txBody>
      </p:sp>
      <p:sp>
        <p:nvSpPr>
          <p:cNvPr id="74815" name="Text Box 63"/>
          <p:cNvSpPr txBox="1">
            <a:spLocks noChangeArrowheads="1"/>
          </p:cNvSpPr>
          <p:nvPr/>
        </p:nvSpPr>
        <p:spPr bwMode="auto">
          <a:xfrm>
            <a:off x="5719763" y="1752600"/>
            <a:ext cx="1541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Người đó</a:t>
            </a:r>
          </a:p>
        </p:txBody>
      </p:sp>
      <p:sp>
        <p:nvSpPr>
          <p:cNvPr id="74816" name="Text Box 64"/>
          <p:cNvSpPr txBox="1">
            <a:spLocks noChangeArrowheads="1"/>
          </p:cNvSpPr>
          <p:nvPr/>
        </p:nvSpPr>
        <p:spPr bwMode="auto">
          <a:xfrm>
            <a:off x="5743575" y="4419600"/>
            <a:ext cx="677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Em</a:t>
            </a:r>
          </a:p>
        </p:txBody>
      </p:sp>
      <p:sp>
        <p:nvSpPr>
          <p:cNvPr id="74820" name="Text Box 68"/>
          <p:cNvSpPr txBox="1">
            <a:spLocks noChangeArrowheads="1"/>
          </p:cNvSpPr>
          <p:nvPr/>
        </p:nvSpPr>
        <p:spPr bwMode="auto">
          <a:xfrm>
            <a:off x="871538" y="5505450"/>
            <a:ext cx="1541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Người đó</a:t>
            </a:r>
          </a:p>
        </p:txBody>
      </p:sp>
      <p:sp>
        <p:nvSpPr>
          <p:cNvPr id="74821" name="Text Box 69"/>
          <p:cNvSpPr txBox="1">
            <a:spLocks noChangeArrowheads="1"/>
          </p:cNvSpPr>
          <p:nvPr/>
        </p:nvSpPr>
        <p:spPr bwMode="auto">
          <a:xfrm>
            <a:off x="5715000" y="13716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</a:t>
            </a:r>
          </a:p>
        </p:txBody>
      </p:sp>
      <p:sp>
        <p:nvSpPr>
          <p:cNvPr id="74822" name="Text Box 70"/>
          <p:cNvSpPr txBox="1">
            <a:spLocks noChangeArrowheads="1"/>
          </p:cNvSpPr>
          <p:nvPr/>
        </p:nvSpPr>
        <p:spPr bwMode="auto">
          <a:xfrm>
            <a:off x="5715000" y="2209800"/>
            <a:ext cx="1033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Mong</a:t>
            </a:r>
          </a:p>
        </p:txBody>
      </p:sp>
      <p:sp>
        <p:nvSpPr>
          <p:cNvPr id="74823" name="Text Box 71"/>
          <p:cNvSpPr txBox="1">
            <a:spLocks noChangeArrowheads="1"/>
          </p:cNvSpPr>
          <p:nvPr/>
        </p:nvSpPr>
        <p:spPr bwMode="auto">
          <a:xfrm>
            <a:off x="5719763" y="4819650"/>
            <a:ext cx="677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Em</a:t>
            </a:r>
          </a:p>
        </p:txBody>
      </p:sp>
      <p:sp>
        <p:nvSpPr>
          <p:cNvPr id="74824" name="Text Box 72"/>
          <p:cNvSpPr txBox="1">
            <a:spLocks noChangeArrowheads="1"/>
          </p:cNvSpPr>
          <p:nvPr/>
        </p:nvSpPr>
        <p:spPr bwMode="auto">
          <a:xfrm rot="10800000" flipV="1">
            <a:off x="5743575" y="3962400"/>
            <a:ext cx="677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4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4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74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74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74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7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7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74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7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74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/>
      <p:bldP spid="74765" grpId="0"/>
      <p:bldP spid="74767" grpId="0"/>
      <p:bldP spid="74769" grpId="0"/>
      <p:bldP spid="74770" grpId="0"/>
      <p:bldP spid="74774" grpId="0"/>
      <p:bldP spid="74775" grpId="0"/>
      <p:bldP spid="74777" grpId="0"/>
      <p:bldP spid="74778" grpId="0"/>
      <p:bldP spid="74797" grpId="0"/>
      <p:bldP spid="74799" grpId="0"/>
      <p:bldP spid="74800" grpId="0"/>
      <p:bldP spid="74801" grpId="0"/>
      <p:bldP spid="74802" grpId="0"/>
      <p:bldP spid="74803" grpId="0"/>
      <p:bldP spid="74804" grpId="0"/>
      <p:bldP spid="74805" grpId="0"/>
      <p:bldP spid="74806" grpId="0"/>
      <p:bldP spid="74807" grpId="0"/>
      <p:bldP spid="74810" grpId="0"/>
      <p:bldP spid="74811" grpId="0"/>
      <p:bldP spid="74813" grpId="0"/>
      <p:bldP spid="74815" grpId="0"/>
      <p:bldP spid="74816" grpId="0"/>
      <p:bldP spid="74820" grpId="0"/>
      <p:bldP spid="748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0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-40000" contrast="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Thứ tư ngày 14 tháng 4 năm 2010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3429000" cy="1838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Ai</a:t>
            </a:r>
          </a:p>
          <a:p>
            <a:r>
              <a:rPr lang="en-US" i="0">
                <a:solidFill>
                  <a:srgbClr val="FF99FF"/>
                </a:solidFill>
              </a:rPr>
              <a:t>                       </a:t>
            </a:r>
          </a:p>
          <a:p>
            <a:endParaRPr lang="en-US" i="0">
              <a:solidFill>
                <a:srgbClr val="FF99FF"/>
              </a:solidFill>
            </a:endParaRPr>
          </a:p>
          <a:p>
            <a:endParaRPr lang="en-US" i="0">
              <a:solidFill>
                <a:srgbClr val="FF99FF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62000" y="3048000"/>
            <a:ext cx="3505200" cy="1838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Ai</a:t>
            </a:r>
          </a:p>
          <a:p>
            <a:r>
              <a:rPr lang="en-US" i="0">
                <a:solidFill>
                  <a:srgbClr val="FF99FF"/>
                </a:solidFill>
              </a:rPr>
              <a:t>                      </a:t>
            </a:r>
          </a:p>
          <a:p>
            <a:endParaRPr lang="en-US" i="0">
              <a:solidFill>
                <a:srgbClr val="FF99FF"/>
              </a:solidFill>
            </a:endParaRPr>
          </a:p>
          <a:p>
            <a:endParaRPr lang="en-US" i="0">
              <a:solidFill>
                <a:srgbClr val="FF99FF"/>
              </a:solidFill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81050" y="5057775"/>
            <a:ext cx="3486150" cy="1838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Ai </a:t>
            </a:r>
          </a:p>
          <a:p>
            <a:r>
              <a:rPr lang="en-US" i="0">
                <a:solidFill>
                  <a:srgbClr val="FF99FF"/>
                </a:solidFill>
              </a:rPr>
              <a:t>                     </a:t>
            </a:r>
          </a:p>
          <a:p>
            <a:endParaRPr lang="en-US" i="0">
              <a:solidFill>
                <a:srgbClr val="FF99FF"/>
              </a:solidFill>
            </a:endParaRPr>
          </a:p>
          <a:p>
            <a:endParaRPr lang="en-US" i="0">
              <a:solidFill>
                <a:srgbClr val="FF99FF"/>
              </a:solidFill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613400" y="1371600"/>
            <a:ext cx="3530600" cy="1838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Ai</a:t>
            </a:r>
          </a:p>
          <a:p>
            <a:r>
              <a:rPr lang="en-US" i="0">
                <a:solidFill>
                  <a:srgbClr val="FF99FF"/>
                </a:solidFill>
              </a:rPr>
              <a:t>                    </a:t>
            </a:r>
          </a:p>
          <a:p>
            <a:endParaRPr lang="en-US" i="0">
              <a:solidFill>
                <a:srgbClr val="FF99FF"/>
              </a:solidFill>
            </a:endParaRPr>
          </a:p>
          <a:p>
            <a:endParaRPr lang="en-US" i="0">
              <a:solidFill>
                <a:srgbClr val="FF99FF"/>
              </a:solidFill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638800" y="3952875"/>
            <a:ext cx="3505200" cy="1838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Ai</a:t>
            </a:r>
          </a:p>
          <a:p>
            <a:endParaRPr lang="en-US" i="0">
              <a:solidFill>
                <a:srgbClr val="FF99FF"/>
              </a:solidFill>
            </a:endParaRPr>
          </a:p>
          <a:p>
            <a:endParaRPr lang="en-US" i="0">
              <a:solidFill>
                <a:srgbClr val="FF99FF"/>
              </a:solidFill>
            </a:endParaRPr>
          </a:p>
          <a:p>
            <a:r>
              <a:rPr lang="en-US" i="0">
                <a:solidFill>
                  <a:srgbClr val="FF99FF"/>
                </a:solidFill>
              </a:rPr>
              <a:t>          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514600" y="457200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>
                <a:solidFill>
                  <a:schemeClr val="bg1"/>
                </a:solidFill>
              </a:rPr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chemeClr val="accent1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743200" y="1524000"/>
            <a:ext cx="141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tiếng hát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762000" y="2362200"/>
            <a:ext cx="97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Chim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2819400" y="3505200"/>
            <a:ext cx="143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ngọn gió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62000" y="4343400"/>
            <a:ext cx="77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Hoa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743200" y="5486400"/>
            <a:ext cx="1516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bóng mát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762000" y="6384925"/>
            <a:ext cx="954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Quên</a:t>
            </a:r>
          </a:p>
          <a:p>
            <a:endParaRPr lang="en-US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489825" y="1752600"/>
            <a:ext cx="165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hạnh phúc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5638800" y="2362200"/>
            <a:ext cx="835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99FF"/>
                </a:solidFill>
              </a:rPr>
              <a:t>Mau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/>
      <p:bldP spid="75789" grpId="0"/>
      <p:bldP spid="75790" grpId="0"/>
      <p:bldP spid="75791" grpId="0"/>
      <p:bldP spid="75792" grpId="0"/>
      <p:bldP spid="75794" grpId="0"/>
      <p:bldP spid="75795" grpId="0"/>
      <p:bldP spid="757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816451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Quý thầy cô giáo</a:t>
            </a:r>
          </a:p>
        </p:txBody>
      </p:sp>
      <p:pic>
        <p:nvPicPr>
          <p:cNvPr id="63491" name="Picture 3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286000" cy="1895475"/>
          </a:xfrm>
          <a:prstGeom prst="rect">
            <a:avLst/>
          </a:prstGeom>
          <a:noFill/>
        </p:spPr>
      </p:pic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5867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Arial"/>
                <a:cs typeface="Arial"/>
              </a:rPr>
              <a:t>Nhiệt liệt chào mừng   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1800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609600" y="3200400"/>
            <a:ext cx="76200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 dự giờ tiết Tập đọc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Lớp 3A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3495" name="Picture 7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257800"/>
            <a:ext cx="1014413" cy="1047750"/>
          </a:xfrm>
          <a:prstGeom prst="rect">
            <a:avLst/>
          </a:prstGeom>
          <a:noFill/>
        </p:spPr>
      </p:pic>
      <p:pic>
        <p:nvPicPr>
          <p:cNvPr id="63496" name="Picture 8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257800"/>
            <a:ext cx="1014413" cy="1047750"/>
          </a:xfrm>
          <a:prstGeom prst="rect">
            <a:avLst/>
          </a:prstGeom>
          <a:noFill/>
        </p:spPr>
      </p:pic>
      <p:pic>
        <p:nvPicPr>
          <p:cNvPr id="63497" name="Picture 9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1014413" cy="1047750"/>
          </a:xfrm>
          <a:prstGeom prst="rect">
            <a:avLst/>
          </a:prstGeom>
          <a:noFill/>
        </p:spPr>
      </p:pic>
      <p:pic>
        <p:nvPicPr>
          <p:cNvPr id="63498" name="Picture 10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1014413" cy="1047750"/>
          </a:xfrm>
          <a:prstGeom prst="rect">
            <a:avLst/>
          </a:prstGeom>
          <a:noFill/>
        </p:spPr>
      </p:pic>
      <p:pic>
        <p:nvPicPr>
          <p:cNvPr id="63499" name="Picture 11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600200"/>
            <a:ext cx="1014413" cy="1047750"/>
          </a:xfrm>
          <a:prstGeom prst="rect">
            <a:avLst/>
          </a:prstGeom>
          <a:noFill/>
        </p:spPr>
      </p:pic>
      <p:pic>
        <p:nvPicPr>
          <p:cNvPr id="63500" name="Picture 12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352800"/>
            <a:ext cx="1014413" cy="1047750"/>
          </a:xfrm>
          <a:prstGeom prst="rect">
            <a:avLst/>
          </a:prstGeom>
          <a:noFill/>
        </p:spPr>
      </p:pic>
      <p:pic>
        <p:nvPicPr>
          <p:cNvPr id="63501" name="Picture 13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895600"/>
            <a:ext cx="1014413" cy="1047750"/>
          </a:xfrm>
          <a:prstGeom prst="rect">
            <a:avLst/>
          </a:prstGeom>
          <a:noFill/>
        </p:spPr>
      </p:pic>
      <p:pic>
        <p:nvPicPr>
          <p:cNvPr id="63502" name="Picture 14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24400"/>
            <a:ext cx="1014413" cy="1047750"/>
          </a:xfrm>
          <a:prstGeom prst="rect">
            <a:avLst/>
          </a:prstGeom>
          <a:noFill/>
        </p:spPr>
      </p:pic>
      <p:pic>
        <p:nvPicPr>
          <p:cNvPr id="63503" name="Picture 15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0"/>
            <a:ext cx="1014413" cy="1047750"/>
          </a:xfrm>
          <a:prstGeom prst="rect">
            <a:avLst/>
          </a:prstGeom>
          <a:noFill/>
        </p:spPr>
      </p:pic>
      <p:pic>
        <p:nvPicPr>
          <p:cNvPr id="63504" name="Picture 16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486400"/>
            <a:ext cx="1014413" cy="1047750"/>
          </a:xfrm>
          <a:prstGeom prst="rect">
            <a:avLst/>
          </a:prstGeom>
          <a:noFill/>
        </p:spPr>
      </p:pic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2743200" y="5334000"/>
            <a:ext cx="6032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0">
                <a:solidFill>
                  <a:schemeClr val="tx1"/>
                </a:solidFill>
              </a:rPr>
              <a:t>Giáo viên: Nguyễn Thị Hồng Tâm</a:t>
            </a:r>
          </a:p>
          <a:p>
            <a:pPr algn="ctr"/>
            <a:r>
              <a:rPr lang="en-US" i="0">
                <a:solidFill>
                  <a:schemeClr val="tx1"/>
                </a:solidFill>
              </a:rPr>
              <a:t>Trường Tiểu học Nguyễn Thị Minh Khai</a:t>
            </a:r>
          </a:p>
          <a:p>
            <a:pPr algn="ctr"/>
            <a:r>
              <a:rPr lang="en-US" i="0">
                <a:solidFill>
                  <a:schemeClr val="tx1"/>
                </a:solidFill>
              </a:rPr>
              <a:t>Gia Nghĩa- Đăk Nông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34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2" grpId="0" animBg="1"/>
      <p:bldP spid="63494" grpId="0" animBg="1"/>
      <p:bldP spid="635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8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Thứ tư ngày 14 tháng 4 năm 2010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/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CC0099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r>
              <a:rPr lang="en-US">
                <a:solidFill>
                  <a:schemeClr val="tx1"/>
                </a:solidFill>
              </a:rPr>
              <a:t>( Bế Kiến Quốc )</a:t>
            </a:r>
          </a:p>
        </p:txBody>
      </p:sp>
      <p:sp>
        <p:nvSpPr>
          <p:cNvPr id="77833" name="WordArt 9"/>
          <p:cNvSpPr>
            <a:spLocks noChangeArrowheads="1" noChangeShapeType="1" noTextEdit="1"/>
          </p:cNvSpPr>
          <p:nvPr/>
        </p:nvSpPr>
        <p:spPr bwMode="auto">
          <a:xfrm>
            <a:off x="2514600" y="3276600"/>
            <a:ext cx="3810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1905000" y="2057400"/>
            <a:ext cx="5105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73678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Bông hoa của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  <p:bldP spid="778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048000" y="1524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.VnTime" pitchFamily="34" charset="0"/>
              </a:rPr>
              <a:t>Thø t</a:t>
            </a:r>
            <a:r>
              <a:rPr lang="en-US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  <a:latin typeface=".VnTime" pitchFamily="34" charset="0"/>
              </a:rPr>
              <a:t> ngµy 14 th¸ng 4 n¨m 2010</a:t>
            </a:r>
          </a:p>
        </p:txBody>
      </p:sp>
      <p:pic>
        <p:nvPicPr>
          <p:cNvPr id="107529" name="Picture 9" descr="daisy"/>
          <p:cNvPicPr>
            <a:picLocks noChangeAspect="1" noChangeArrowheads="1" noCrop="1"/>
          </p:cNvPicPr>
          <p:nvPr/>
        </p:nvPicPr>
        <p:blipFill>
          <a:blip r:embed="rId3">
            <a:lum bright="-32000"/>
          </a:blip>
          <a:srcRect/>
          <a:stretch>
            <a:fillRect/>
          </a:stretch>
        </p:blipFill>
        <p:spPr bwMode="auto">
          <a:xfrm>
            <a:off x="685800" y="3124200"/>
            <a:ext cx="1524000" cy="1427163"/>
          </a:xfrm>
          <a:prstGeom prst="rect">
            <a:avLst/>
          </a:prstGeom>
          <a:noFill/>
        </p:spPr>
      </p:pic>
      <p:pic>
        <p:nvPicPr>
          <p:cNvPr id="107533" name="Picture 13" descr="sunflowers_wave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438400"/>
            <a:ext cx="2057400" cy="1938338"/>
          </a:xfrm>
          <a:prstGeom prst="rect">
            <a:avLst/>
          </a:prstGeom>
          <a:noFill/>
        </p:spPr>
      </p:pic>
      <p:sp>
        <p:nvSpPr>
          <p:cNvPr id="107534" name="AutoShape 14"/>
          <p:cNvSpPr>
            <a:spLocks noChangeArrowheads="1"/>
          </p:cNvSpPr>
          <p:nvPr/>
        </p:nvSpPr>
        <p:spPr bwMode="auto">
          <a:xfrm>
            <a:off x="2819400" y="2514600"/>
            <a:ext cx="4267200" cy="1752600"/>
          </a:xfrm>
          <a:prstGeom prst="cloudCallout">
            <a:avLst>
              <a:gd name="adj1" fmla="val 68454"/>
              <a:gd name="adj2" fmla="val -851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Hãy đọc câu thơ có từ: </a:t>
            </a:r>
            <a:r>
              <a:rPr lang="en-US">
                <a:solidFill>
                  <a:srgbClr val="CC0099"/>
                </a:solidFill>
              </a:rPr>
              <a:t>bóng mát</a:t>
            </a:r>
            <a:r>
              <a:rPr lang="en-US"/>
              <a:t> ! </a:t>
            </a:r>
          </a:p>
        </p:txBody>
      </p:sp>
      <p:pic>
        <p:nvPicPr>
          <p:cNvPr id="107535" name="Picture 15" descr="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105400"/>
            <a:ext cx="1447800" cy="1447800"/>
          </a:xfrm>
          <a:prstGeom prst="rect">
            <a:avLst/>
          </a:prstGeom>
          <a:noFill/>
        </p:spPr>
      </p:pic>
      <p:sp>
        <p:nvSpPr>
          <p:cNvPr id="107536" name="AutoShape 16"/>
          <p:cNvSpPr>
            <a:spLocks noChangeArrowheads="1"/>
          </p:cNvSpPr>
          <p:nvPr/>
        </p:nvSpPr>
        <p:spPr bwMode="auto">
          <a:xfrm>
            <a:off x="2514600" y="2362200"/>
            <a:ext cx="4267200" cy="1752600"/>
          </a:xfrm>
          <a:prstGeom prst="cloudCallout">
            <a:avLst>
              <a:gd name="adj1" fmla="val -13208"/>
              <a:gd name="adj2" fmla="val 110597"/>
            </a:avLst>
          </a:prstGeom>
          <a:solidFill>
            <a:srgbClr val="F1ADE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Hãy đọc khổ thơ có từ: hạnh phúc!</a:t>
            </a:r>
          </a:p>
        </p:txBody>
      </p:sp>
      <p:pic>
        <p:nvPicPr>
          <p:cNvPr id="107537" name="Picture 17" descr="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00600"/>
            <a:ext cx="1447800" cy="1447800"/>
          </a:xfrm>
          <a:prstGeom prst="rect">
            <a:avLst/>
          </a:prstGeom>
          <a:noFill/>
        </p:spPr>
      </p:pic>
      <p:sp>
        <p:nvSpPr>
          <p:cNvPr id="107538" name="AutoShape 18"/>
          <p:cNvSpPr>
            <a:spLocks noChangeArrowheads="1"/>
          </p:cNvSpPr>
          <p:nvPr/>
        </p:nvSpPr>
        <p:spPr bwMode="auto">
          <a:xfrm>
            <a:off x="2895600" y="2362200"/>
            <a:ext cx="4267200" cy="1752600"/>
          </a:xfrm>
          <a:prstGeom prst="cloudCallout">
            <a:avLst>
              <a:gd name="adj1" fmla="val 39023"/>
              <a:gd name="adj2" fmla="val 97736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3300"/>
                </a:solidFill>
              </a:rPr>
              <a:t>Hãy đọc khổ thơ có từ: </a:t>
            </a:r>
            <a:r>
              <a:rPr lang="en-US">
                <a:solidFill>
                  <a:srgbClr val="9900CC"/>
                </a:solidFill>
              </a:rPr>
              <a:t>tiếng hát</a:t>
            </a:r>
            <a:r>
              <a:rPr lang="en-US">
                <a:solidFill>
                  <a:srgbClr val="FF3300"/>
                </a:solidFill>
              </a:rPr>
              <a:t> !</a:t>
            </a:r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auto">
          <a:xfrm>
            <a:off x="2438400" y="2438400"/>
            <a:ext cx="4267200" cy="1828800"/>
          </a:xfrm>
          <a:prstGeom prst="cloudCallout">
            <a:avLst>
              <a:gd name="adj1" fmla="val -72620"/>
              <a:gd name="adj2" fmla="val 263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Hãy đọc khổ thơ có từ: </a:t>
            </a:r>
            <a:r>
              <a:rPr lang="en-US">
                <a:solidFill>
                  <a:srgbClr val="CC0099"/>
                </a:solidFill>
              </a:rPr>
              <a:t>ngọn gió</a:t>
            </a:r>
            <a:r>
              <a:rPr lang="en-US"/>
              <a:t>!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/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CC0099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r>
              <a:rPr lang="en-US">
                <a:solidFill>
                  <a:schemeClr val="tx1"/>
                </a:solidFill>
              </a:rPr>
              <a:t>( Bế Kiến Quốc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7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37"/>
                  </p:tgtEl>
                </p:cond>
              </p:nextCondLst>
            </p:seq>
          </p:childTnLst>
        </p:cTn>
      </p:par>
    </p:tnLst>
    <p:bldLst>
      <p:bldP spid="107534" grpId="0" animBg="1"/>
      <p:bldP spid="107534" grpId="1" animBg="1"/>
      <p:bldP spid="107536" grpId="0" animBg="1"/>
      <p:bldP spid="107536" grpId="1" animBg="1"/>
      <p:bldP spid="107538" grpId="0" animBg="1"/>
      <p:bldP spid="107538" grpId="1" animBg="1"/>
      <p:bldP spid="107540" grpId="0" animBg="1"/>
      <p:bldP spid="10754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p1000388tj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Chim-lam-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3" name="Picture 5" descr="article14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100" name="Picture 4" descr="HINH 10-3 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43688" y="-4983163"/>
            <a:ext cx="22432963" cy="168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ReSRiQJIv6Zo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82000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81" name="Picture 5" descr="saurie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7" name="Picture 9" descr="image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7" name="Picture 5" descr="QAqOocSNLsgl7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nipiccom177mi4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-304800" y="-609600"/>
            <a:ext cx="9448800" cy="74676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19400" y="8382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u="sng">
                <a:latin typeface=".VnTime" pitchFamily="34" charset="0"/>
              </a:rPr>
              <a:t>TËp ®äc: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228600" y="2819400"/>
            <a:ext cx="8686800" cy="1676400"/>
          </a:xfrm>
          <a:prstGeom prst="horizontalScroll">
            <a:avLst>
              <a:gd name="adj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CC0099"/>
                </a:solidFill>
              </a:rPr>
              <a:t> </a:t>
            </a:r>
          </a:p>
          <a:p>
            <a:pPr eaLnBrk="0" hangingPunct="0"/>
            <a:r>
              <a:rPr lang="en-US">
                <a:solidFill>
                  <a:srgbClr val="CC0099"/>
                </a:solidFill>
              </a:rPr>
              <a:t>   Vì sao bà khách ao ước được gặp bác sĩ Y- éc- xanh?</a:t>
            </a:r>
          </a:p>
          <a:p>
            <a:pPr eaLnBrk="0" hangingPunct="0"/>
            <a:endParaRPr lang="en-US">
              <a:solidFill>
                <a:srgbClr val="CC0099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057400" y="1524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Thứ tư ngày 14 tháng 4 năm 2010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90600" y="2971800"/>
            <a:ext cx="6392863" cy="547688"/>
          </a:xfrm>
          <a:prstGeom prst="rect">
            <a:avLst/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99"/>
                </a:solidFill>
              </a:rPr>
              <a:t>       Em hãy đọc đoạn 1 và đoạn 2 của bài. </a:t>
            </a:r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76400" y="2514600"/>
            <a:ext cx="4813300" cy="547688"/>
          </a:xfrm>
          <a:prstGeom prst="rect">
            <a:avLst/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99"/>
                </a:solidFill>
              </a:rPr>
              <a:t>       Em hãy đọc đoạn 3 của bài </a:t>
            </a:r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457200" y="2286000"/>
            <a:ext cx="7924800" cy="2743200"/>
          </a:xfrm>
          <a:prstGeom prst="horizontalScroll">
            <a:avLst>
              <a:gd name="adj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CC0099"/>
                </a:solidFill>
              </a:rPr>
              <a:t>      Những câu nào nói lên lòng yêu nước </a:t>
            </a:r>
          </a:p>
          <a:p>
            <a:pPr eaLnBrk="0" hangingPunct="0"/>
            <a:r>
              <a:rPr lang="en-US">
                <a:solidFill>
                  <a:srgbClr val="CC0099"/>
                </a:solidFill>
              </a:rPr>
              <a:t>của bác sĩ Y- éc- xanh?</a:t>
            </a:r>
          </a:p>
          <a:p>
            <a:pPr eaLnBrk="0" hangingPunct="0"/>
            <a:endParaRPr lang="en-US">
              <a:solidFill>
                <a:srgbClr val="CC0099"/>
              </a:solidFill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28600" y="2209800"/>
            <a:ext cx="8686800" cy="1676400"/>
          </a:xfrm>
          <a:prstGeom prst="horizontalScroll">
            <a:avLst>
              <a:gd name="adj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CC0099"/>
                </a:solidFill>
              </a:rPr>
              <a:t> </a:t>
            </a:r>
          </a:p>
          <a:p>
            <a:pPr eaLnBrk="0" hangingPunct="0"/>
            <a:r>
              <a:rPr lang="en-US">
                <a:solidFill>
                  <a:srgbClr val="CC0099"/>
                </a:solidFill>
              </a:rPr>
              <a:t>    Nêu nội dung chính của bài?</a:t>
            </a:r>
          </a:p>
          <a:p>
            <a:pPr eaLnBrk="0" hangingPunct="0"/>
            <a:endParaRPr lang="en-US">
              <a:solidFill>
                <a:srgbClr val="CC0099"/>
              </a:solidFill>
            </a:endParaRP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419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cũ: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133600" y="1676400"/>
            <a:ext cx="401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/>
              <a:t>Bài:</a:t>
            </a:r>
            <a:r>
              <a:rPr lang="en-US" sz="3200"/>
              <a:t> </a:t>
            </a:r>
            <a:r>
              <a:rPr lang="en-US" sz="3200" i="0">
                <a:solidFill>
                  <a:srgbClr val="FF3300"/>
                </a:solidFill>
              </a:rPr>
              <a:t>Bác sĩ Y- éc-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4" grpId="1" animBg="1"/>
      <p:bldP spid="9226" grpId="0" animBg="1"/>
      <p:bldP spid="9226" grpId="1" animBg="1"/>
      <p:bldP spid="9227" grpId="0" animBg="1"/>
      <p:bldP spid="9227" grpId="1" animBg="1"/>
      <p:bldP spid="9228" grpId="0" animBg="1"/>
      <p:bldP spid="9228" grpId="1" animBg="1"/>
      <p:bldP spid="9229" grpId="0" animBg="1"/>
      <p:bldP spid="9230" grpId="0" animBg="1"/>
      <p:bldP spid="9230" grpId="1" animBg="1"/>
      <p:bldP spid="92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2" name="Picture 4" descr="A7W3OGSCASCOEXFCAMMI75BCA23L2LYCA4TGYPBCAIRZFC4CA3YQIXNCA4C7XU2CAEYC8TMCA4XYJCBCAWH3LGJCA5VYRH4CACEBKTSCAIS49NYCAL4DZFSCA5QXZWPCA7W08F1CAVC97XMCAD93F4KCAW2C8QN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 descr="images[3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61" name="Picture 5" descr="small_1235380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5" name="Picture 5" descr="thamqu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9" name="Picture 5" descr="a_Photo0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00"/>
            <a:ext cx="91440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7" name="Picture 5" descr="cd51phuong2"/>
          <p:cNvPicPr>
            <a:picLocks noChangeAspect="1" noChangeArrowheads="1"/>
          </p:cNvPicPr>
          <p:nvPr/>
        </p:nvPicPr>
        <p:blipFill>
          <a:blip r:embed="rId2">
            <a:lum bright="-4000" contrast="22000"/>
          </a:blip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762000" y="2971800"/>
            <a:ext cx="1998663" cy="2227263"/>
            <a:chOff x="917" y="2592"/>
            <a:chExt cx="1291" cy="1415"/>
          </a:xfrm>
        </p:grpSpPr>
        <p:grpSp>
          <p:nvGrpSpPr>
            <p:cNvPr id="91139" name="Group 3"/>
            <p:cNvGrpSpPr>
              <a:grpSpLocks/>
            </p:cNvGrpSpPr>
            <p:nvPr/>
          </p:nvGrpSpPr>
          <p:grpSpPr bwMode="auto">
            <a:xfrm>
              <a:off x="917" y="2592"/>
              <a:ext cx="1291" cy="1415"/>
              <a:chOff x="698" y="2544"/>
              <a:chExt cx="1674" cy="1675"/>
            </a:xfrm>
          </p:grpSpPr>
          <p:grpSp>
            <p:nvGrpSpPr>
              <p:cNvPr id="91140" name="Group 4"/>
              <p:cNvGrpSpPr>
                <a:grpSpLocks/>
              </p:cNvGrpSpPr>
              <p:nvPr/>
            </p:nvGrpSpPr>
            <p:grpSpPr bwMode="auto">
              <a:xfrm>
                <a:off x="698" y="2544"/>
                <a:ext cx="1674" cy="1675"/>
                <a:chOff x="602" y="2496"/>
                <a:chExt cx="1674" cy="1675"/>
              </a:xfrm>
            </p:grpSpPr>
            <p:sp>
              <p:nvSpPr>
                <p:cNvPr id="91141" name="AutoShape 5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91142" name="Picture 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02" y="2803"/>
                  <a:ext cx="1674" cy="1368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91143" name="AutoShape 7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i="0">
                  <a:solidFill>
                    <a:schemeClr val="bg1"/>
                  </a:solidFill>
                  <a:latin typeface="VNI-Awchon" pitchFamily="2" charset="0"/>
                </a:rPr>
                <a:t>CHAÊM</a:t>
              </a:r>
            </a:p>
          </p:txBody>
        </p:sp>
      </p:grp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477000" y="29718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3657600" y="2209800"/>
            <a:ext cx="1998663" cy="2282825"/>
            <a:chOff x="3515" y="1008"/>
            <a:chExt cx="1291" cy="1460"/>
          </a:xfrm>
        </p:grpSpPr>
        <p:grpSp>
          <p:nvGrpSpPr>
            <p:cNvPr id="91147" name="Group 11"/>
            <p:cNvGrpSpPr>
              <a:grpSpLocks/>
            </p:cNvGrpSpPr>
            <p:nvPr/>
          </p:nvGrpSpPr>
          <p:grpSpPr bwMode="auto">
            <a:xfrm>
              <a:off x="3515" y="1008"/>
              <a:ext cx="1291" cy="1460"/>
              <a:chOff x="2201" y="2496"/>
              <a:chExt cx="1291" cy="1612"/>
            </a:xfrm>
          </p:grpSpPr>
          <p:grpSp>
            <p:nvGrpSpPr>
              <p:cNvPr id="91148" name="Group 12"/>
              <p:cNvGrpSpPr>
                <a:grpSpLocks/>
              </p:cNvGrpSpPr>
              <p:nvPr/>
            </p:nvGrpSpPr>
            <p:grpSpPr bwMode="auto">
              <a:xfrm>
                <a:off x="2201" y="2496"/>
                <a:ext cx="1291" cy="1612"/>
                <a:chOff x="2201" y="2400"/>
                <a:chExt cx="1291" cy="1612"/>
              </a:xfrm>
            </p:grpSpPr>
            <p:sp>
              <p:nvSpPr>
                <p:cNvPr id="91149" name="AutoShape 13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91150" name="Picture 14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201" y="2743"/>
                  <a:ext cx="1291" cy="1269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91151" name="Text Box 15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0">
                    <a:solidFill>
                      <a:schemeClr val="bg1"/>
                    </a:solidFill>
                    <a:latin typeface="VNI-Auchon" pitchFamily="2" charset="0"/>
                  </a:rPr>
                  <a:t>NGOAN</a:t>
                </a:r>
              </a:p>
            </p:txBody>
          </p:sp>
        </p:grpSp>
        <p:sp>
          <p:nvSpPr>
            <p:cNvPr id="91152" name="AutoShape 16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5943600" y="2895600"/>
            <a:ext cx="2362200" cy="2638425"/>
            <a:chOff x="3285" y="2160"/>
            <a:chExt cx="2000" cy="2298"/>
          </a:xfrm>
        </p:grpSpPr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3285" y="2160"/>
              <a:ext cx="2000" cy="2298"/>
              <a:chOff x="4149" y="2304"/>
              <a:chExt cx="2000" cy="2298"/>
            </a:xfrm>
          </p:grpSpPr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19" cy="5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91156" name="Group 20"/>
              <p:cNvGrpSpPr>
                <a:grpSpLocks/>
              </p:cNvGrpSpPr>
              <p:nvPr/>
            </p:nvGrpSpPr>
            <p:grpSpPr bwMode="auto">
              <a:xfrm>
                <a:off x="4149" y="2304"/>
                <a:ext cx="2000" cy="2298"/>
                <a:chOff x="3429" y="1728"/>
                <a:chExt cx="2000" cy="2298"/>
              </a:xfrm>
            </p:grpSpPr>
            <p:grpSp>
              <p:nvGrpSpPr>
                <p:cNvPr id="91157" name="Group 21"/>
                <p:cNvGrpSpPr>
                  <a:grpSpLocks/>
                </p:cNvGrpSpPr>
                <p:nvPr/>
              </p:nvGrpSpPr>
              <p:grpSpPr bwMode="auto">
                <a:xfrm>
                  <a:off x="3429" y="1728"/>
                  <a:ext cx="2000" cy="2298"/>
                  <a:chOff x="3621" y="1824"/>
                  <a:chExt cx="2000" cy="2298"/>
                </a:xfrm>
              </p:grpSpPr>
              <p:sp>
                <p:nvSpPr>
                  <p:cNvPr id="9115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91159" name="Picture 23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621" y="2157"/>
                    <a:ext cx="2000" cy="1965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sp>
              <p:nvSpPr>
                <p:cNvPr id="91160" name="AutoShape 24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1161" name="Text Box 25"/>
            <p:cNvSpPr txBox="1">
              <a:spLocks noChangeArrowheads="1"/>
            </p:cNvSpPr>
            <p:nvPr/>
          </p:nvSpPr>
          <p:spPr bwMode="auto">
            <a:xfrm>
              <a:off x="3743" y="2255"/>
              <a:ext cx="1200" cy="8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0">
                  <a:solidFill>
                    <a:schemeClr val="bg1"/>
                  </a:solidFill>
                  <a:latin typeface="VNI-Auchon" pitchFamily="2" charset="0"/>
                </a:rPr>
                <a:t>HOÏC GIOÛI</a:t>
              </a:r>
            </a:p>
          </p:txBody>
        </p:sp>
      </p:grpSp>
      <p:sp>
        <p:nvSpPr>
          <p:cNvPr id="91162" name="WordArt 26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4572000" cy="1390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Dom"/>
              </a:rPr>
              <a:t>CHUÙC CAÙC EM</a:t>
            </a:r>
          </a:p>
        </p:txBody>
      </p:sp>
      <p:pic>
        <p:nvPicPr>
          <p:cNvPr id="91163" name="Picture 27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133600"/>
            <a:ext cx="1023938" cy="1200150"/>
          </a:xfrm>
          <a:prstGeom prst="rect">
            <a:avLst/>
          </a:prstGeom>
          <a:noFill/>
        </p:spPr>
      </p:pic>
      <p:pic>
        <p:nvPicPr>
          <p:cNvPr id="91164" name="Picture 28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447800"/>
            <a:ext cx="1023938" cy="1057275"/>
          </a:xfrm>
          <a:prstGeom prst="rect">
            <a:avLst/>
          </a:prstGeom>
          <a:noFill/>
        </p:spPr>
      </p:pic>
      <p:pic>
        <p:nvPicPr>
          <p:cNvPr id="91165" name="Picture 29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133600"/>
            <a:ext cx="1014413" cy="1047750"/>
          </a:xfrm>
          <a:prstGeom prst="rect">
            <a:avLst/>
          </a:prstGeom>
          <a:noFill/>
        </p:spPr>
      </p:pic>
      <p:sp>
        <p:nvSpPr>
          <p:cNvPr id="91166" name="Oval 30"/>
          <p:cNvSpPr>
            <a:spLocks noChangeArrowheads="1"/>
          </p:cNvSpPr>
          <p:nvPr/>
        </p:nvSpPr>
        <p:spPr bwMode="auto">
          <a:xfrm>
            <a:off x="1524000" y="54102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67" name="Oval 31"/>
          <p:cNvSpPr>
            <a:spLocks noChangeArrowheads="1"/>
          </p:cNvSpPr>
          <p:nvPr/>
        </p:nvSpPr>
        <p:spPr bwMode="auto">
          <a:xfrm>
            <a:off x="3200400" y="53340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Oval 32"/>
          <p:cNvSpPr>
            <a:spLocks noChangeArrowheads="1"/>
          </p:cNvSpPr>
          <p:nvPr/>
        </p:nvSpPr>
        <p:spPr bwMode="auto">
          <a:xfrm>
            <a:off x="5334000" y="54864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WordArt 33"/>
          <p:cNvSpPr>
            <a:spLocks noChangeArrowheads="1" noChangeShapeType="1" noTextEdit="1"/>
          </p:cNvSpPr>
          <p:nvPr/>
        </p:nvSpPr>
        <p:spPr bwMode="auto">
          <a:xfrm>
            <a:off x="914400" y="4114800"/>
            <a:ext cx="62484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 CÁC THẦY-CÔ LUÔN </a:t>
            </a:r>
          </a:p>
          <a:p>
            <a:pPr algn="ctr"/>
            <a:r>
              <a:rPr lang="en-US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VUI-KHỎE- HẠNH PHÚC -THÀNH ĐẠT</a:t>
            </a:r>
          </a:p>
        </p:txBody>
      </p:sp>
      <p:pic>
        <p:nvPicPr>
          <p:cNvPr id="91170" name="tuoi_than_tie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6172200"/>
            <a:ext cx="304800" cy="304800"/>
          </a:xfrm>
          <a:prstGeom prst="rect">
            <a:avLst/>
          </a:prstGeom>
          <a:noFill/>
        </p:spPr>
      </p:pic>
      <p:pic>
        <p:nvPicPr>
          <p:cNvPr id="91171" name="Picture 35" descr="Bouque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12361">
            <a:off x="6324600" y="114300"/>
            <a:ext cx="2028825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2"/>
                  </p:tgtEl>
                </p:cond>
              </p:nextCondLst>
            </p:seq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70"/>
                </p:tgtEl>
              </p:cMediaNode>
            </p:audio>
          </p:childTnLst>
        </p:cTn>
      </p:par>
    </p:tnLst>
    <p:bldLst>
      <p:bldP spid="91162" grpId="0" animBg="1"/>
      <p:bldP spid="91162" grpId="1" animBg="1"/>
      <p:bldP spid="9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 descr="nipiccom177mi4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57200" y="0"/>
            <a:ext cx="8305800" cy="609600"/>
          </a:xfrm>
          <a:prstGeom prst="rect">
            <a:avLst/>
          </a:prstGeom>
          <a:solidFill>
            <a:schemeClr val="bg2">
              <a:alpha val="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chemeClr val="tx1"/>
                </a:solidFill>
                <a:latin typeface="Arial" charset="0"/>
              </a:rPr>
              <a:t>Thứ  tư</a:t>
            </a: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2400" b="1" i="0">
                <a:solidFill>
                  <a:schemeClr val="tx1"/>
                </a:solidFill>
                <a:latin typeface="Arial" charset="0"/>
              </a:rPr>
              <a:t>ngày 14 tháng 4 năm 2010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828800" y="990600"/>
            <a:ext cx="4953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0">
                <a:solidFill>
                  <a:srgbClr val="0033CC"/>
                </a:solidFill>
                <a:latin typeface="Arial" charset="0"/>
              </a:rPr>
              <a:t>TẬP ĐỌC:</a:t>
            </a:r>
            <a:r>
              <a:rPr lang="en-US" sz="6600" b="1" i="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1722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BÀI HÁT TRỒNG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Thứ tư ngày 14 tháng 4 năm 2010</a:t>
            </a:r>
          </a:p>
        </p:txBody>
      </p:sp>
      <p:sp>
        <p:nvSpPr>
          <p:cNvPr id="55302" name="WordArt 6" descr="Trellis"/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Luyện đọc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pattFill prst="trellis">
                <a:fgClr>
                  <a:srgbClr val="FF0066"/>
                </a:fgClr>
                <a:bgClr>
                  <a:srgbClr val="FF9933"/>
                </a:bgClr>
              </a:patt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5304" name="WordArt 8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/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CC0099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r>
              <a:rPr lang="en-US">
                <a:solidFill>
                  <a:schemeClr val="tx1"/>
                </a:solidFill>
              </a:rPr>
              <a:t>( Bế Kiến Quốc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5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-40000" contrast="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Thứ tư ngày 14 tháng 4 năm 2010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328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tiếng hát</a:t>
            </a:r>
          </a:p>
          <a:p>
            <a:r>
              <a:rPr lang="en-US" i="0">
                <a:solidFill>
                  <a:srgbClr val="FFCC00"/>
                </a:solidFill>
              </a:rPr>
              <a:t>Trên vòm cây</a:t>
            </a:r>
          </a:p>
          <a:p>
            <a:r>
              <a:rPr lang="en-US" i="0">
                <a:solidFill>
                  <a:srgbClr val="FFCC00"/>
                </a:solidFill>
              </a:rPr>
              <a:t>Chim hót lời mê say.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38200" y="3048000"/>
            <a:ext cx="3308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ngọn gió</a:t>
            </a:r>
          </a:p>
          <a:p>
            <a:r>
              <a:rPr lang="en-US" i="0">
                <a:solidFill>
                  <a:srgbClr val="FFCC00"/>
                </a:solidFill>
              </a:rPr>
              <a:t>Rung cành cây</a:t>
            </a:r>
          </a:p>
          <a:p>
            <a:r>
              <a:rPr lang="en-US" i="0">
                <a:solidFill>
                  <a:srgbClr val="FFCC00"/>
                </a:solidFill>
              </a:rPr>
              <a:t>Hoa lá đùa lay lay.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838200" y="5057775"/>
            <a:ext cx="3770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bóng mát</a:t>
            </a:r>
          </a:p>
          <a:p>
            <a:r>
              <a:rPr lang="en-US" i="0">
                <a:solidFill>
                  <a:srgbClr val="FFCC00"/>
                </a:solidFill>
              </a:rPr>
              <a:t>Trong vòm cây</a:t>
            </a:r>
          </a:p>
          <a:p>
            <a:r>
              <a:rPr lang="en-US" i="0">
                <a:solidFill>
                  <a:srgbClr val="FFCC00"/>
                </a:solidFill>
              </a:rPr>
              <a:t>Quên nắng xa đường dài.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699125" y="1362075"/>
            <a:ext cx="3524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 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hạnh phúc</a:t>
            </a:r>
          </a:p>
          <a:p>
            <a:r>
              <a:rPr lang="en-US" i="0">
                <a:solidFill>
                  <a:srgbClr val="FFCC00"/>
                </a:solidFill>
              </a:rPr>
              <a:t>Mong chờ cây</a:t>
            </a:r>
          </a:p>
          <a:p>
            <a:r>
              <a:rPr lang="en-US" i="0">
                <a:solidFill>
                  <a:srgbClr val="FFCC00"/>
                </a:solidFill>
              </a:rPr>
              <a:t>Mau lớn lên từng ngày.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851525" y="3952875"/>
            <a:ext cx="3105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/>
              <a:t>          </a:t>
            </a:r>
            <a:r>
              <a:rPr lang="en-US" i="0">
                <a:solidFill>
                  <a:schemeClr val="bg1"/>
                </a:solidFill>
              </a:rPr>
              <a:t>Bế Kiến Quốc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514600" y="457200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>
                <a:solidFill>
                  <a:schemeClr val="bg1"/>
                </a:solidFill>
              </a:rPr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FF3300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 descr="1254428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4191000" cy="5334000"/>
          </a:xfrm>
          <a:prstGeom prst="rect">
            <a:avLst/>
          </a:prstGeom>
          <a:noFill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5029200" y="1371600"/>
            <a:ext cx="3944938" cy="3963988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 </a:t>
            </a:r>
            <a:r>
              <a:rPr lang="en-US" i="0"/>
              <a:t>Tác giả: Bế Kiến Quốc</a:t>
            </a:r>
          </a:p>
          <a:p>
            <a:pPr>
              <a:buFontTx/>
              <a:buChar char="-"/>
            </a:pPr>
            <a:r>
              <a:rPr lang="en-US" i="0"/>
              <a:t>  Sinh ngày: 19- 5- 1949</a:t>
            </a:r>
          </a:p>
          <a:p>
            <a:pPr>
              <a:buFontTx/>
              <a:buChar char="-"/>
            </a:pPr>
            <a:r>
              <a:rPr lang="en-US" i="0"/>
              <a:t>  Mất ngày: 25- 6- 2002</a:t>
            </a:r>
          </a:p>
          <a:p>
            <a:pPr>
              <a:buFontTx/>
              <a:buChar char="-"/>
            </a:pPr>
            <a:r>
              <a:rPr lang="en-US" i="0"/>
              <a:t>  Ông từng là Tổng biên tập báo Người Hà Nội.</a:t>
            </a:r>
          </a:p>
          <a:p>
            <a:pPr>
              <a:buFontTx/>
              <a:buChar char="-"/>
            </a:pPr>
            <a:r>
              <a:rPr lang="en-US" i="0"/>
              <a:t>  Ông là một nhà thơ nổi tiếng của nước ta và đã đạt được nhiều giải</a:t>
            </a:r>
            <a:r>
              <a:rPr lang="en-US"/>
              <a:t> thưởng văn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60" name="Picture 4" descr="nipiccom177mi4"/>
          <p:cNvPicPr>
            <a:picLocks noChangeAspect="1" noChangeArrowheads="1"/>
          </p:cNvPicPr>
          <p:nvPr/>
        </p:nvPicPr>
        <p:blipFill>
          <a:blip r:embed="rId2">
            <a:lum bright="-40000" contrast="8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Thứ tư ngày 14 tháng 4 năm 2010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328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tiếng hát</a:t>
            </a:r>
          </a:p>
          <a:p>
            <a:r>
              <a:rPr lang="en-US" i="0">
                <a:solidFill>
                  <a:srgbClr val="FFCC00"/>
                </a:solidFill>
              </a:rPr>
              <a:t>Trên vòm cây</a:t>
            </a:r>
          </a:p>
          <a:p>
            <a:r>
              <a:rPr lang="en-US" i="0">
                <a:solidFill>
                  <a:srgbClr val="FFCC00"/>
                </a:solidFill>
              </a:rPr>
              <a:t>Chim hót lời mê say.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38200" y="3048000"/>
            <a:ext cx="3308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ngọn gió</a:t>
            </a:r>
          </a:p>
          <a:p>
            <a:r>
              <a:rPr lang="en-US" i="0">
                <a:solidFill>
                  <a:srgbClr val="FFCC00"/>
                </a:solidFill>
              </a:rPr>
              <a:t>Rung cành cây</a:t>
            </a:r>
          </a:p>
          <a:p>
            <a:r>
              <a:rPr lang="en-US" i="0">
                <a:solidFill>
                  <a:srgbClr val="FFCC00"/>
                </a:solidFill>
              </a:rPr>
              <a:t>Hoa lá đùa lay lay.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838200" y="5057775"/>
            <a:ext cx="3770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bóng mát</a:t>
            </a:r>
          </a:p>
          <a:p>
            <a:r>
              <a:rPr lang="en-US" i="0">
                <a:solidFill>
                  <a:srgbClr val="FFCC00"/>
                </a:solidFill>
              </a:rPr>
              <a:t>Trong vòm cây</a:t>
            </a:r>
          </a:p>
          <a:p>
            <a:r>
              <a:rPr lang="en-US" i="0">
                <a:solidFill>
                  <a:srgbClr val="FFCC00"/>
                </a:solidFill>
              </a:rPr>
              <a:t>Quên nắng xa đường dài.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699125" y="1362075"/>
            <a:ext cx="3524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 </a:t>
            </a:r>
          </a:p>
          <a:p>
            <a:r>
              <a:rPr lang="en-US" i="0">
                <a:solidFill>
                  <a:srgbClr val="FFCC00"/>
                </a:solidFill>
              </a:rPr>
              <a:t>Người đó có hạnh phúc</a:t>
            </a:r>
          </a:p>
          <a:p>
            <a:r>
              <a:rPr lang="en-US" i="0">
                <a:solidFill>
                  <a:srgbClr val="FFCC00"/>
                </a:solidFill>
              </a:rPr>
              <a:t>Mong chờ cây</a:t>
            </a:r>
          </a:p>
          <a:p>
            <a:r>
              <a:rPr lang="en-US" i="0">
                <a:solidFill>
                  <a:srgbClr val="FFCC00"/>
                </a:solidFill>
              </a:rPr>
              <a:t>Mau lớn lên từng ngày.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851525" y="3952875"/>
            <a:ext cx="3105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CC00"/>
                </a:solidFill>
              </a:rPr>
              <a:t>Ai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>
                <a:solidFill>
                  <a:srgbClr val="FFCC00"/>
                </a:solidFill>
              </a:rPr>
              <a:t>Em trồng cây…</a:t>
            </a:r>
          </a:p>
          <a:p>
            <a:r>
              <a:rPr lang="en-US" i="0"/>
              <a:t>          </a:t>
            </a:r>
            <a:r>
              <a:rPr lang="en-US" i="0">
                <a:solidFill>
                  <a:schemeClr val="bg1"/>
                </a:solidFill>
              </a:rPr>
              <a:t>Bế Kiến Quốc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2514600" y="457200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>
                <a:solidFill>
                  <a:schemeClr val="bg1"/>
                </a:solidFill>
              </a:rPr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FF3300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276600" y="1905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5105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95400" y="14478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u="sng">
                <a:solidFill>
                  <a:schemeClr val="tx1"/>
                </a:solidFill>
                <a:latin typeface=".VnTime" pitchFamily="34" charset="0"/>
              </a:rPr>
              <a:t>LuyÖn ®äc</a:t>
            </a:r>
            <a:r>
              <a:rPr lang="en-US" b="1" i="0">
                <a:solidFill>
                  <a:schemeClr val="tx1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172200" y="1447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u="sng">
                <a:solidFill>
                  <a:schemeClr val="tx1"/>
                </a:solidFill>
                <a:latin typeface=".VnTime" pitchFamily="34" charset="0"/>
              </a:rPr>
              <a:t>T×m hiÓu bµi</a:t>
            </a:r>
            <a:r>
              <a:rPr lang="en-US" b="1" i="0">
                <a:solidFill>
                  <a:schemeClr val="tx1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1905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.VnTime" pitchFamily="34" charset="0"/>
              </a:rPr>
              <a:t>*§äc ®óng</a:t>
            </a:r>
            <a:r>
              <a:rPr lang="en-US">
                <a:solidFill>
                  <a:schemeClr val="tx1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0" y="3200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.VnTime" pitchFamily="34" charset="0"/>
              </a:rPr>
              <a:t>*§äc diÔn c¶m: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562600" y="2133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.VnTime" pitchFamily="34" charset="0"/>
              </a:rPr>
              <a:t>*Tõ ng÷: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633538" y="1905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0"/>
              <a:t>   Trồng cây,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04800" y="275272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0"/>
              <a:t>lay lay.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747838" y="2286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0"/>
              <a:t>mê say,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048000" y="1524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200400" y="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Thứ tư ngày 14 tháng 4 năm 2010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209800" y="457200"/>
            <a:ext cx="618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u="sng"/>
              <a:t>Tập đọc:</a:t>
            </a:r>
            <a:r>
              <a:rPr lang="en-US" sz="3200" b="1" i="0"/>
              <a:t> </a:t>
            </a:r>
            <a:r>
              <a:rPr lang="en-US" sz="3200" b="1" i="0">
                <a:solidFill>
                  <a:srgbClr val="CC0099"/>
                </a:solidFill>
              </a:rPr>
              <a:t>Bài hát trồng cây</a:t>
            </a:r>
          </a:p>
          <a:p>
            <a:r>
              <a:rPr lang="en-US"/>
              <a:t>                            </a:t>
            </a:r>
            <a:r>
              <a:rPr lang="en-US">
                <a:solidFill>
                  <a:schemeClr val="tx1"/>
                </a:solidFill>
              </a:rPr>
              <a:t>( Bế Kiến Quốc )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514725" y="1909763"/>
            <a:ext cx="141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tiếng hát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2895600" y="2305050"/>
            <a:ext cx="1527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ngọn gió</a:t>
            </a:r>
            <a:r>
              <a:rPr lang="en-US"/>
              <a:t>,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1895475" y="1905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0">
                <a:solidFill>
                  <a:srgbClr val="FF0000"/>
                </a:solidFill>
              </a:rPr>
              <a:t>Tr</a:t>
            </a:r>
            <a:r>
              <a:rPr lang="en-US" i="0"/>
              <a:t>ồng c</a:t>
            </a:r>
            <a:r>
              <a:rPr lang="en-US" i="0">
                <a:solidFill>
                  <a:srgbClr val="FF0000"/>
                </a:solidFill>
              </a:rPr>
              <a:t>ây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895600" y="2300288"/>
            <a:ext cx="143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ngọn </a:t>
            </a:r>
            <a:r>
              <a:rPr lang="en-US" i="0">
                <a:solidFill>
                  <a:srgbClr val="FF0000"/>
                </a:solidFill>
              </a:rPr>
              <a:t>gi</a:t>
            </a:r>
            <a:r>
              <a:rPr lang="en-US" i="0"/>
              <a:t>ó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3505200" y="1905000"/>
            <a:ext cx="141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t</a:t>
            </a:r>
            <a:r>
              <a:rPr lang="en-US" i="0">
                <a:solidFill>
                  <a:srgbClr val="FF0000"/>
                </a:solidFill>
              </a:rPr>
              <a:t>iêng</a:t>
            </a:r>
            <a:r>
              <a:rPr lang="en-US" i="0"/>
              <a:t> h</a:t>
            </a:r>
            <a:r>
              <a:rPr lang="en-US" i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81000" y="230505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/>
              <a:t>vòm cây</a:t>
            </a:r>
            <a:r>
              <a:rPr lang="en-US"/>
              <a:t>,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1752600" y="2286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0"/>
              <a:t>mê </a:t>
            </a:r>
            <a:r>
              <a:rPr lang="en-US" i="0">
                <a:solidFill>
                  <a:srgbClr val="FF0000"/>
                </a:solidFill>
              </a:rPr>
              <a:t>s</a:t>
            </a:r>
            <a:r>
              <a:rPr lang="en-US" i="0"/>
              <a:t>ay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304800" y="2743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0">
                <a:solidFill>
                  <a:srgbClr val="FF0000"/>
                </a:solidFill>
              </a:rPr>
              <a:t>l</a:t>
            </a:r>
            <a:r>
              <a:rPr lang="en-US" i="0"/>
              <a:t>ay </a:t>
            </a:r>
            <a:r>
              <a:rPr lang="en-US" i="0">
                <a:solidFill>
                  <a:srgbClr val="FF0000"/>
                </a:solidFill>
              </a:rPr>
              <a:t>l</a:t>
            </a:r>
            <a:r>
              <a:rPr lang="en-US" i="0"/>
              <a:t>ay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381000" y="2300288"/>
            <a:ext cx="1485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/>
              <a:t>v</a:t>
            </a:r>
            <a:r>
              <a:rPr lang="en-US" i="0">
                <a:solidFill>
                  <a:srgbClr val="FF3300"/>
                </a:solidFill>
              </a:rPr>
              <a:t>om</a:t>
            </a:r>
            <a:r>
              <a:rPr lang="en-US" i="0"/>
              <a:t> cây</a:t>
            </a:r>
            <a:r>
              <a:rPr lang="en-US"/>
              <a:t>,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609600" y="38100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0"/>
              <a:t>Ai trồng cây</a:t>
            </a:r>
          </a:p>
          <a:p>
            <a:r>
              <a:rPr lang="en-US" sz="2000" i="0"/>
              <a:t>Người đó có tiếng hát</a:t>
            </a:r>
          </a:p>
          <a:p>
            <a:r>
              <a:rPr lang="en-US" sz="2000" i="0"/>
              <a:t>Trên vòm cây</a:t>
            </a:r>
          </a:p>
          <a:p>
            <a:r>
              <a:rPr lang="en-US" sz="2000" i="0"/>
              <a:t>Chim hót lời mê say.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609600" y="5257800"/>
            <a:ext cx="2417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/>
              <a:t>Ai trồng cây</a:t>
            </a:r>
          </a:p>
          <a:p>
            <a:r>
              <a:rPr lang="en-US" sz="2000" i="0"/>
              <a:t>Người đó có ngọn gió</a:t>
            </a:r>
          </a:p>
          <a:p>
            <a:r>
              <a:rPr lang="en-US" sz="2000" i="0"/>
              <a:t>Rung cành cây</a:t>
            </a:r>
          </a:p>
          <a:p>
            <a:r>
              <a:rPr lang="en-US" sz="2000" i="0"/>
              <a:t>Hoa lá đùa lay lay.</a:t>
            </a:r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1552575" y="407193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1905000" y="38100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2038350" y="44005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2828925" y="40528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1547813" y="5514975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1276350" y="61531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1857375" y="52578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2895600" y="54864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1519238" y="47101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2286000" y="58483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1330" name="Text Box 66"/>
          <p:cNvSpPr txBox="1">
            <a:spLocks noChangeArrowheads="1"/>
          </p:cNvSpPr>
          <p:nvPr/>
        </p:nvSpPr>
        <p:spPr bwMode="auto">
          <a:xfrm>
            <a:off x="2481263" y="6096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//</a:t>
            </a:r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2743200" y="4648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3300"/>
                </a:solidFill>
              </a:rPr>
              <a:t>//</a:t>
            </a:r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1752600" y="5943600"/>
            <a:ext cx="10668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 flipV="1">
            <a:off x="838200" y="4191000"/>
            <a:ext cx="10668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1752600" y="4495800"/>
            <a:ext cx="10668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914400" y="5638800"/>
            <a:ext cx="10668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5622925" y="2657475"/>
            <a:ext cx="1427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 </a:t>
            </a:r>
            <a:r>
              <a:rPr lang="en-US" i="0"/>
              <a:t>Mê say</a:t>
            </a:r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5638800" y="3352800"/>
            <a:ext cx="202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 </a:t>
            </a:r>
            <a:r>
              <a:rPr lang="en-US" i="0"/>
              <a:t>Đùa lay lay</a:t>
            </a:r>
          </a:p>
        </p:txBody>
      </p:sp>
      <p:pic>
        <p:nvPicPr>
          <p:cNvPr id="11357" name="Picture 93" descr="imagesCANX35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5257800" cy="4953000"/>
          </a:xfrm>
          <a:prstGeom prst="rect">
            <a:avLst/>
          </a:prstGeom>
          <a:noFill/>
        </p:spPr>
      </p:pic>
      <p:pic>
        <p:nvPicPr>
          <p:cNvPr id="11358" name="Picture 94" descr="0ZhasdO5UrsLK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5257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1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113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302" grpId="0"/>
      <p:bldP spid="11303" grpId="0"/>
      <p:bldP spid="11304" grpId="0"/>
      <p:bldP spid="11304" grpId="1"/>
      <p:bldP spid="11306" grpId="0"/>
      <p:bldP spid="11307" grpId="0"/>
      <p:bldP spid="11309" grpId="0"/>
      <p:bldP spid="11312" grpId="0"/>
      <p:bldP spid="11313" grpId="0"/>
      <p:bldP spid="11316" grpId="0"/>
      <p:bldP spid="11317" grpId="0"/>
      <p:bldP spid="11318" grpId="0"/>
      <p:bldP spid="11319" grpId="0"/>
      <p:bldP spid="11320" grpId="0"/>
      <p:bldP spid="11321" grpId="0"/>
      <p:bldP spid="11322" grpId="0"/>
      <p:bldP spid="11323" grpId="0"/>
      <p:bldP spid="11324" grpId="0"/>
      <p:bldP spid="11325" grpId="0"/>
      <p:bldP spid="11330" grpId="0"/>
      <p:bldP spid="11338" grpId="0"/>
      <p:bldP spid="11339" grpId="0" animBg="1"/>
      <p:bldP spid="11344" grpId="0" animBg="1"/>
      <p:bldP spid="11345" grpId="0" animBg="1"/>
      <p:bldP spid="11346" grpId="0" animBg="1"/>
      <p:bldP spid="11351" grpId="0"/>
      <p:bldP spid="113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7055"/>
  <p:tag name="VIOLETTITLE" val="Tap doc: Bai hat trong cay- Lop 3"/>
  <p:tag name="VIOLETLESSON" val="86"/>
  <p:tag name="VIOLETCATID" val="8048911"/>
  <p:tag name="VIOLETSUBJECT" val="Tập đọc 3"/>
  <p:tag name="VIOLETAUTHORID" val="1391572"/>
  <p:tag name="VIOLETAUTHORNAME" val="Nguyễn Tâm"/>
  <p:tag name="VIOLETAUTHORAVATAR" val="no_avatarf.jpg"/>
  <p:tag name="VIOLETAUTHORADDRESS" val="Minh Khai - Đắc Nông"/>
  <p:tag name="VIOLETDATE" val="2010-08-01 15:59:49"/>
  <p:tag name="VIOLETHIT" val="1013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92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327&quot;/&gt;&lt;/object&gt;&lt;object type=&quot;3&quot; unique_id=&quot;10011&quot;&gt;&lt;property id=&quot;20148&quot; value=&quot;5&quot;/&gt;&lt;property id=&quot;20300&quot; value=&quot;Slide 8&quot;/&gt;&lt;property id=&quot;20307&quot; value=&quot;329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4&quot;&gt;&lt;property id=&quot;20148&quot; value=&quot;5&quot;/&gt;&lt;property id=&quot;20300&quot; value=&quot;Slide 11&quot;/&gt;&lt;property id=&quot;20307&quot; value=&quot;316&quot;/&gt;&lt;/object&gt;&lt;object type=&quot;3&quot; unique_id=&quot;10015&quot;&gt;&lt;property id=&quot;20148&quot; value=&quot;5&quot;/&gt;&lt;property id=&quot;20300&quot; value=&quot;Slide 12&quot;/&gt;&lt;property id=&quot;20307&quot; value=&quot;293&quot;/&gt;&lt;/object&gt;&lt;object type=&quot;3&quot; unique_id=&quot;10016&quot;&gt;&lt;property id=&quot;20148&quot; value=&quot;5&quot;/&gt;&lt;property id=&quot;20300&quot; value=&quot;Slide 13&quot;/&gt;&lt;property id=&quot;20307&quot; value=&quot;294&quot;/&gt;&lt;/object&gt;&lt;object type=&quot;3&quot; unique_id=&quot;10017&quot;&gt;&lt;property id=&quot;20148&quot; value=&quot;5&quot;/&gt;&lt;property id=&quot;20300&quot; value=&quot;Slide 14&quot;/&gt;&lt;property id=&quot;20307&quot; value=&quot;29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object type=&quot;3&quot; unique_id=&quot;10019&quot;&gt;&lt;property id=&quot;20148&quot; value=&quot;5&quot;/&gt;&lt;property id=&quot;20300&quot; value=&quot;Slide 16&quot;/&gt;&lt;property id=&quot;20307&quot; value=&quot;298&quot;/&gt;&lt;/object&gt;&lt;object type=&quot;3&quot; unique_id=&quot;10020&quot;&gt;&lt;property id=&quot;20148&quot; value=&quot;5&quot;/&gt;&lt;property id=&quot;20300&quot; value=&quot;Slide 17&quot;/&gt;&lt;property id=&quot;20307&quot; value=&quot;299&quot;/&gt;&lt;/object&gt;&lt;object type=&quot;3&quot; unique_id=&quot;10021&quot;&gt;&lt;property id=&quot;20148&quot; value=&quot;5&quot;/&gt;&lt;property id=&quot;20300&quot; value=&quot;Slide 18&quot;/&gt;&lt;property id=&quot;20307&quot; value=&quot;301&quot;/&gt;&lt;/object&gt;&lt;object type=&quot;3&quot; unique_id=&quot;10022&quot;&gt;&lt;property id=&quot;20148&quot; value=&quot;5&quot;/&gt;&lt;property id=&quot;20300&quot; value=&quot;Slide 19&quot;/&gt;&lt;property id=&quot;20307&quot; value=&quot;302&quot;/&gt;&lt;/object&gt;&lt;object type=&quot;3&quot; unique_id=&quot;10023&quot;&gt;&lt;property id=&quot;20148&quot; value=&quot;5&quot;/&gt;&lt;property id=&quot;20300&quot; value=&quot;Slide 20&quot;/&gt;&lt;property id=&quot;20307&quot; value=&quot;304&quot;/&gt;&lt;/object&gt;&lt;object type=&quot;3&quot; unique_id=&quot;10024&quot;&gt;&lt;property id=&quot;20148&quot; value=&quot;5&quot;/&gt;&lt;property id=&quot;20300&quot; value=&quot;Slide 21&quot;/&gt;&lt;property id=&quot;20307&quot; value=&quot;325&quot;/&gt;&lt;/object&gt;&lt;object type=&quot;3&quot; unique_id=&quot;10025&quot;&gt;&lt;property id=&quot;20148&quot; value=&quot;5&quot;/&gt;&lt;property id=&quot;20300&quot; value=&quot;Slide 22&quot;/&gt;&lt;property id=&quot;20307&quot; value=&quot;330&quot;/&gt;&lt;/object&gt;&lt;object type=&quot;3&quot; unique_id=&quot;10026&quot;&gt;&lt;property id=&quot;20148&quot; value=&quot;5&quot;/&gt;&lt;property id=&quot;20300&quot; value=&quot;Slide 23&quot;/&gt;&lt;property id=&quot;20307&quot; value=&quot;333&quot;/&gt;&lt;/object&gt;&lt;object type=&quot;3&quot; unique_id=&quot;10027&quot;&gt;&lt;property id=&quot;20148&quot; value=&quot;5&quot;/&gt;&lt;property id=&quot;20300&quot; value=&quot;Slide 24&quot;/&gt;&lt;property id=&quot;20307&quot; value=&quot;322&quot;/&gt;&lt;/object&gt;&lt;object type=&quot;3&quot; unique_id=&quot;10028&quot;&gt;&lt;property id=&quot;20148&quot; value=&quot;5&quot;/&gt;&lt;property id=&quot;20300&quot; value=&quot;Slide 25&quot;/&gt;&lt;property id=&quot;20307&quot; value=&quot;337&quot;/&gt;&lt;/object&gt;&lt;object type=&quot;3&quot; unique_id=&quot;10029&quot;&gt;&lt;property id=&quot;20148&quot; value=&quot;5&quot;/&gt;&lt;property id=&quot;20300&quot; value=&quot;Slide 26&quot;/&gt;&lt;property id=&quot;20307&quot; value=&quot;335&quot;/&gt;&lt;/object&gt;&lt;object type=&quot;3&quot; unique_id=&quot;10030&quot;&gt;&lt;property id=&quot;20148&quot; value=&quot;5&quot;/&gt;&lt;property id=&quot;20300&quot; value=&quot;Slide 27&quot;/&gt;&lt;property id=&quot;20307&quot; value=&quot;334&quot;/&gt;&lt;/object&gt;&lt;object type=&quot;3&quot; unique_id=&quot;10031&quot;&gt;&lt;property id=&quot;20148&quot; value=&quot;5&quot;/&gt;&lt;property id=&quot;20300&quot; value=&quot;Slide 28&quot;/&gt;&lt;property id=&quot;20307&quot; value=&quot;305&quot;/&gt;&lt;/object&gt;&lt;object type=&quot;3&quot; unique_id=&quot;10032&quot;&gt;&lt;property id=&quot;20148&quot; value=&quot;5&quot;/&gt;&lt;property id=&quot;20300&quot; value=&quot;Slide 29&quot;/&gt;&lt;property id=&quot;20307&quot; value=&quot;318&quot;/&gt;&lt;/object&gt;&lt;object type=&quot;3&quot; unique_id=&quot;10033&quot;&gt;&lt;property id=&quot;20148&quot; value=&quot;5&quot;/&gt;&lt;property id=&quot;20300&quot; value=&quot;Slide 30&quot;/&gt;&lt;property id=&quot;20307&quot; value=&quot;308&quot;/&gt;&lt;/object&gt;&lt;object type=&quot;3&quot; unique_id=&quot;10034&quot;&gt;&lt;property id=&quot;20148&quot; value=&quot;5&quot;/&gt;&lt;property id=&quot;20300&quot; value=&quot;Slide 31&quot;/&gt;&lt;property id=&quot;20307&quot; value=&quot;309&quot;/&gt;&lt;/object&gt;&lt;object type=&quot;3&quot; unique_id=&quot;10035&quot;&gt;&lt;property id=&quot;20148&quot; value=&quot;5&quot;/&gt;&lt;property id=&quot;20300&quot; value=&quot;Slide 32&quot;/&gt;&lt;property id=&quot;20307&quot; value=&quot;319&quot;/&gt;&lt;/object&gt;&lt;object type=&quot;3&quot; unique_id=&quot;10036&quot;&gt;&lt;property id=&quot;20148&quot; value=&quot;5&quot;/&gt;&lt;property id=&quot;20300&quot; value=&quot;Slide 33&quot;/&gt;&lt;property id=&quot;20307&quot; value=&quot;320&quot;/&gt;&lt;/object&gt;&lt;object type=&quot;3&quot; unique_id=&quot;10037&quot;&gt;&lt;property id=&quot;20148&quot; value=&quot;5&quot;/&gt;&lt;property id=&quot;20300&quot; value=&quot;Slide 34&quot;/&gt;&lt;property id=&quot;20307&quot; value=&quot;321&quot;/&gt;&lt;/object&gt;&lt;object type=&quot;3&quot; unique_id=&quot;10038&quot;&gt;&lt;property id=&quot;20148&quot; value=&quot;5&quot;/&gt;&lt;property id=&quot;20300&quot; value=&quot;Slide 35&quot;/&gt;&lt;property id=&quot;20307&quot; value=&quot;336&quot;/&gt;&lt;/object&gt;&lt;object type=&quot;3&quot; unique_id=&quot;10039&quot;&gt;&lt;property id=&quot;20148&quot; value=&quot;5&quot;/&gt;&lt;property id=&quot;20300&quot; value=&quot;Slide 36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1456</Words>
  <Application>Microsoft Office PowerPoint</Application>
  <PresentationFormat>On-screen Show (4:3)</PresentationFormat>
  <Paragraphs>352</Paragraphs>
  <Slides>36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.VnTime</vt:lpstr>
      <vt:lpstr>Times New Roman</vt:lpstr>
      <vt:lpstr>VNI-Awchon</vt:lpstr>
      <vt:lpstr>VNI-Auchon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binhtuyen</dc:creator>
  <cp:lastModifiedBy>AutoBVT</cp:lastModifiedBy>
  <cp:revision>47</cp:revision>
  <dcterms:created xsi:type="dcterms:W3CDTF">2009-10-20T07:41:15Z</dcterms:created>
  <dcterms:modified xsi:type="dcterms:W3CDTF">2016-04-11T05:53:28Z</dcterms:modified>
</cp:coreProperties>
</file>